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0" r:id="rId2"/>
    <p:sldId id="289" r:id="rId3"/>
    <p:sldId id="291" r:id="rId4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0586" autoAdjust="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08" y="-72"/>
      </p:cViewPr>
      <p:guideLst>
        <p:guide orient="horz" pos="3110"/>
        <p:guide pos="211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0742" tIns="45370" rIns="90742" bIns="4537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0742" tIns="45370" rIns="90742" bIns="45370" rtlCol="0"/>
          <a:lstStyle>
            <a:lvl1pPr algn="r">
              <a:defRPr sz="1200"/>
            </a:lvl1pPr>
          </a:lstStyle>
          <a:p>
            <a:fld id="{B0F07C20-2F7A-4F99-8675-7F8F2E5F41D2}" type="datetimeFigureOut">
              <a:rPr lang="en-GB" smtClean="0"/>
              <a:pPr/>
              <a:t>31/05/2017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2" tIns="45370" rIns="90742" bIns="4537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0742" tIns="45370" rIns="90742" bIns="453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3713"/>
          </a:xfrm>
          <a:prstGeom prst="rect">
            <a:avLst/>
          </a:prstGeom>
        </p:spPr>
        <p:txBody>
          <a:bodyPr vert="horz" lIns="90742" tIns="45370" rIns="90742" bIns="4537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3"/>
          </a:xfrm>
          <a:prstGeom prst="rect">
            <a:avLst/>
          </a:prstGeom>
        </p:spPr>
        <p:txBody>
          <a:bodyPr vert="horz" lIns="90742" tIns="45370" rIns="90742" bIns="45370" rtlCol="0" anchor="b"/>
          <a:lstStyle>
            <a:lvl1pPr algn="r">
              <a:defRPr sz="1200"/>
            </a:lvl1pPr>
          </a:lstStyle>
          <a:p>
            <a:fld id="{18D5DF32-920F-498C-8DE8-5FB8EF4B88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04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5DF32-920F-498C-8DE8-5FB8EF4B88B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242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5DF32-920F-498C-8DE8-5FB8EF4B88B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14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Issues raised</a:t>
            </a:r>
          </a:p>
          <a:p>
            <a:pPr marL="340294" indent="-340294">
              <a:buFont typeface="Arial" panose="020B0604020202020204" pitchFamily="34" charset="0"/>
              <a:buChar char="•"/>
            </a:pPr>
            <a:r>
              <a:rPr lang="en-US" dirty="0"/>
              <a:t>Connection costs may vary from region to region – no level playing field </a:t>
            </a:r>
          </a:p>
          <a:p>
            <a:pPr marL="340294" indent="-340294">
              <a:buFont typeface="Arial" panose="020B0604020202020204" pitchFamily="34" charset="0"/>
              <a:buChar char="•"/>
            </a:pPr>
            <a:r>
              <a:rPr lang="en-US" dirty="0"/>
              <a:t>Time and cost to check connection design against each region’s standards </a:t>
            </a:r>
          </a:p>
          <a:p>
            <a:pPr marL="340294" indent="-340294">
              <a:buFont typeface="Arial" panose="020B0604020202020204" pitchFamily="34" charset="0"/>
              <a:buChar char="•"/>
            </a:pPr>
            <a:r>
              <a:rPr lang="en-US" dirty="0"/>
              <a:t>Lack of transparency and governance – justification for variation and updates to the standards? </a:t>
            </a:r>
          </a:p>
          <a:p>
            <a:pPr marL="340294" indent="-340294">
              <a:buFont typeface="Arial" panose="020B0604020202020204" pitchFamily="34" charset="0"/>
              <a:buChar char="•"/>
            </a:pPr>
            <a:r>
              <a:rPr lang="en-US" dirty="0"/>
              <a:t>Lack of clarity in the Grid Code on how the Electrical Standards apply to the Users.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40CD7-9646-4586-92E6-75F4EE3E7331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123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800" b="1" dirty="0">
              <a:solidFill>
                <a:srgbClr val="0079C1"/>
              </a:solidFill>
            </a:endParaRPr>
          </a:p>
        </p:txBody>
      </p:sp>
      <p:pic>
        <p:nvPicPr>
          <p:cNvPr id="10" name="Picture 44" descr="National_Grid_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473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3BD64-03B8-4C26-A8C0-1C9FBCC48AAA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8416C-7332-4AF7-83B8-FB783404B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3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CBB8-7E63-46AB-A734-A7E568E685C8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C02F3-579B-453E-AC63-AEF5383B6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4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D0E7-98E8-4A36-9CAC-E05682615259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5695D-1C59-4A1E-9A07-2A37B88D2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3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96CA-2361-471F-9609-7788A8D111A9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5BC8A-B7B5-4E37-9D6D-EAD51C6712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78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D6F4D-5AD1-47B8-BB93-2A6AE58BDF2A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049A2-1E14-4AEE-A2AB-5DCF13EEF2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4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6B6E-0A1F-4732-8AE9-6AA14502DADF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56A98-DC0B-459B-BB31-BD81C5CF3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8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F336-A930-4287-A27A-7E51052A5584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1AE1C-75E8-4711-8263-75BE57066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3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B3B0-9ECD-42E7-9BCC-B6B17560B9B9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EB7F-D2D0-44C9-A648-51CA61E34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0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01711-84B1-4B6E-B52C-C58388B7538B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1C404-7624-40D3-9737-169ADE2E5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65A2E-5DBB-41D9-A720-D3E3C4E92465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2F20-56FF-4BAE-B566-37ADF1A5C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DAFD9-6A84-425F-AF5F-68E31640DC17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8B35D-2264-4E2B-BDCE-6D99CCAD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0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9348E-ECAF-4315-B402-EBADEFCE1BE3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807B-8DC8-4FE4-AA1E-73C8B99FD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4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77E6-8020-41A4-BB21-AD1475510724}" type="datetime1">
              <a:rPr lang="en-US"/>
              <a:pPr>
                <a:defRPr/>
              </a:pPr>
              <a:t>5/31/2017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7ECBB-0A85-423A-8750-6F1BBB84F2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3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1103B8-D018-4C23-B79F-22BFB934E61C}" type="datetime1">
              <a:rPr lang="en-US" b="1">
                <a:solidFill>
                  <a:srgbClr val="0079C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5/31/2017</a:t>
            </a:fld>
            <a:endParaRPr lang="en-US" b="1" dirty="0">
              <a:solidFill>
                <a:srgbClr val="0079C1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ea typeface="ＭＳ Ｐゴシック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79C1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04370-F96B-4482-8A62-3FFA6D8A712C}" type="slidenum">
              <a:rPr lang="en-US" b="1">
                <a:solidFill>
                  <a:srgbClr val="0079C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srgbClr val="0079C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9704" name="Picture 27" descr="National_Grid_logo_blue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714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3725" y="1337796"/>
            <a:ext cx="8043863" cy="523220"/>
          </a:xfrm>
        </p:spPr>
        <p:txBody>
          <a:bodyPr/>
          <a:lstStyle/>
          <a:p>
            <a:r>
              <a:rPr lang="en-US" dirty="0" smtClean="0"/>
              <a:t>Relevant Electrical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33046" y="5266023"/>
            <a:ext cx="8043863" cy="503237"/>
          </a:xfrm>
        </p:spPr>
        <p:txBody>
          <a:bodyPr/>
          <a:lstStyle/>
          <a:p>
            <a:r>
              <a:rPr lang="en-US" dirty="0" smtClean="0"/>
              <a:t>Franklin Rodrick</a:t>
            </a:r>
          </a:p>
          <a:p>
            <a:r>
              <a:rPr lang="en-US" dirty="0" smtClean="0"/>
              <a:t>30/05/2017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2996952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3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GC0094 – Relevant Electrical Standards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2449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GC0094 issue was raised on SSE Generation’s request to look at the possibility of creating a core set of standards for the Transmission System. The issue has </a:t>
            </a:r>
            <a:r>
              <a:rPr lang="en-GB" sz="2000" dirty="0"/>
              <a:t>been on hold since July </a:t>
            </a:r>
            <a:r>
              <a:rPr lang="en-GB" sz="2000" dirty="0" smtClean="0"/>
              <a:t>2016 and no work is being carried out.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Reasons for putting the modification on hold: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Conclusion of ECIT/CATO work – clarity required on how any standards would apply to new Onshore TOs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Implementation of EU codes – with finite industry resources it was felt there was no urgency unless a CBA was provided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TOs position on the creation of a core set of standards</a:t>
            </a:r>
          </a:p>
          <a:p>
            <a:pPr lvl="1"/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Proposal is to withdraw GC0094 issue. Under Open Governance if an industry party wishes they can raise a suitable modification proposal.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246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93725" y="327006"/>
            <a:ext cx="8093075" cy="954107"/>
          </a:xfrm>
        </p:spPr>
        <p:txBody>
          <a:bodyPr/>
          <a:lstStyle/>
          <a:p>
            <a:r>
              <a:rPr lang="en-GB" dirty="0" smtClean="0"/>
              <a:t>NGET RES &amp; Grid Code General </a:t>
            </a:r>
            <a:br>
              <a:rPr lang="en-GB" dirty="0" smtClean="0"/>
            </a:br>
            <a:r>
              <a:rPr lang="en-GB" dirty="0" smtClean="0"/>
              <a:t>Conditions update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47564" y="1736812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RES_TS_1 </a:t>
            </a:r>
            <a:r>
              <a:rPr lang="en-US" b="1" dirty="0"/>
              <a:t>– Ratings and General </a:t>
            </a:r>
            <a:r>
              <a:rPr lang="en-US" b="1" dirty="0" smtClean="0"/>
              <a:t>Requirements </a:t>
            </a:r>
          </a:p>
          <a:p>
            <a:pPr marL="273050" lvl="0"/>
            <a:r>
              <a:rPr lang="en-US" dirty="0" smtClean="0"/>
              <a:t>The RES document received comments from the Grid Code Panel. NG TO addressing the comments and the document will be </a:t>
            </a:r>
            <a:r>
              <a:rPr lang="en-US" dirty="0" err="1" smtClean="0"/>
              <a:t>finalised</a:t>
            </a:r>
            <a:r>
              <a:rPr lang="en-US" dirty="0" smtClean="0"/>
              <a:t> by mid June.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RES_PS(T)_044 – Back-up Protection Grading Across Network Operator Interfaces</a:t>
            </a:r>
          </a:p>
          <a:p>
            <a:pPr marL="273050" lvl="0"/>
            <a:r>
              <a:rPr lang="en-GB" dirty="0" smtClean="0"/>
              <a:t>NG will withdraw this document and it will be replaced by RES_PS(T)_010 which will available by mid-June and circulated to the Panel for approval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Following these changes SHET will finalise their interface document.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Once all the changes have been finalised there will be a housekeeping modification raised to update Grid Code General Conditions.</a:t>
            </a:r>
          </a:p>
        </p:txBody>
      </p:sp>
    </p:spTree>
    <p:extLst>
      <p:ext uri="{BB962C8B-B14F-4D97-AF65-F5344CB8AC3E}">
        <p14:creationId xmlns:p14="http://schemas.microsoft.com/office/powerpoint/2010/main" val="4524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ional Grid">
  <a:themeElements>
    <a:clrScheme name="National 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ational Grid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40000"/>
            <a:lumOff val="6000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National 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300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National Grid</vt:lpstr>
      <vt:lpstr>Relevant Electrical Standards</vt:lpstr>
      <vt:lpstr>GC0094 – Relevant Electrical Standards</vt:lpstr>
      <vt:lpstr>NGET RES &amp; Grid Code General  Conditions update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have started on our journey</dc:title>
  <dc:creator>National Grid</dc:creator>
  <cp:lastModifiedBy>National Grid</cp:lastModifiedBy>
  <cp:revision>117</cp:revision>
  <cp:lastPrinted>2017-02-21T13:23:34Z</cp:lastPrinted>
  <dcterms:created xsi:type="dcterms:W3CDTF">2014-10-01T15:26:26Z</dcterms:created>
  <dcterms:modified xsi:type="dcterms:W3CDTF">2017-05-31T14:53:42Z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1740427222</vt:i4>
  </property>
  <property fmtid="{D5CDD505-2E9C-101B-9397-08002B2CF9AE}" pid="3" name="_NewReviewCycle">
    <vt:lpwstr/>
  </property>
  <property fmtid="{D5CDD505-2E9C-101B-9397-08002B2CF9AE}" pid="4" name="_EmailSubject">
    <vt:lpwstr>GCRP update slide</vt:lpwstr>
  </property>
  <property fmtid="{D5CDD505-2E9C-101B-9397-08002B2CF9AE}" pid="5" name="_AuthorEmail">
    <vt:lpwstr>Franklin.Rodrick@nationalgrid.com</vt:lpwstr>
  </property>
  <property fmtid="{D5CDD505-2E9C-101B-9397-08002B2CF9AE}" pid="6" name="_AuthorEmailDisplayName">
    <vt:lpwstr>Rodrick, Franklin</vt:lpwstr>
  </property>
</Properties>
</file>