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53" r:id="rId2"/>
  </p:sldMasterIdLst>
  <p:notesMasterIdLst>
    <p:notesMasterId r:id="rId16"/>
  </p:notesMasterIdLst>
  <p:handoutMasterIdLst>
    <p:handoutMasterId r:id="rId17"/>
  </p:handoutMasterIdLst>
  <p:sldIdLst>
    <p:sldId id="274" r:id="rId3"/>
    <p:sldId id="333" r:id="rId4"/>
    <p:sldId id="334" r:id="rId5"/>
    <p:sldId id="335" r:id="rId6"/>
    <p:sldId id="336" r:id="rId7"/>
    <p:sldId id="338" r:id="rId8"/>
    <p:sldId id="339" r:id="rId9"/>
    <p:sldId id="340" r:id="rId10"/>
    <p:sldId id="341" r:id="rId11"/>
    <p:sldId id="342" r:id="rId12"/>
    <p:sldId id="343" r:id="rId13"/>
    <p:sldId id="344" r:id="rId14"/>
    <p:sldId id="337" r:id="rId15"/>
  </p:sldIdLst>
  <p:sldSz cx="12801600" cy="9601200" type="A3"/>
  <p:notesSz cx="6669088" cy="9867900"/>
  <p:defaultTextStyle>
    <a:defPPr>
      <a:defRPr lang="en-GB"/>
    </a:defPPr>
    <a:lvl1pPr algn="l" rtl="0" fontAlgn="base">
      <a:spcBef>
        <a:spcPct val="0"/>
      </a:spcBef>
      <a:spcAft>
        <a:spcPct val="0"/>
      </a:spcAft>
      <a:defRPr sz="3900" b="1" kern="1200">
        <a:solidFill>
          <a:srgbClr val="0079C1"/>
        </a:solidFill>
        <a:latin typeface="Arial" charset="0"/>
        <a:ea typeface="ＭＳ Ｐゴシック" pitchFamily="34" charset="-128"/>
        <a:cs typeface="+mn-cs"/>
      </a:defRPr>
    </a:lvl1pPr>
    <a:lvl2pPr marL="640080" algn="l" rtl="0" fontAlgn="base">
      <a:spcBef>
        <a:spcPct val="0"/>
      </a:spcBef>
      <a:spcAft>
        <a:spcPct val="0"/>
      </a:spcAft>
      <a:defRPr sz="3900" b="1" kern="1200">
        <a:solidFill>
          <a:srgbClr val="0079C1"/>
        </a:solidFill>
        <a:latin typeface="Arial" charset="0"/>
        <a:ea typeface="ＭＳ Ｐゴシック" pitchFamily="34" charset="-128"/>
        <a:cs typeface="+mn-cs"/>
      </a:defRPr>
    </a:lvl2pPr>
    <a:lvl3pPr marL="1280160" algn="l" rtl="0" fontAlgn="base">
      <a:spcBef>
        <a:spcPct val="0"/>
      </a:spcBef>
      <a:spcAft>
        <a:spcPct val="0"/>
      </a:spcAft>
      <a:defRPr sz="3900" b="1" kern="1200">
        <a:solidFill>
          <a:srgbClr val="0079C1"/>
        </a:solidFill>
        <a:latin typeface="Arial" charset="0"/>
        <a:ea typeface="ＭＳ Ｐゴシック" pitchFamily="34" charset="-128"/>
        <a:cs typeface="+mn-cs"/>
      </a:defRPr>
    </a:lvl3pPr>
    <a:lvl4pPr marL="1920240" algn="l" rtl="0" fontAlgn="base">
      <a:spcBef>
        <a:spcPct val="0"/>
      </a:spcBef>
      <a:spcAft>
        <a:spcPct val="0"/>
      </a:spcAft>
      <a:defRPr sz="3900" b="1" kern="1200">
        <a:solidFill>
          <a:srgbClr val="0079C1"/>
        </a:solidFill>
        <a:latin typeface="Arial" charset="0"/>
        <a:ea typeface="ＭＳ Ｐゴシック" pitchFamily="34" charset="-128"/>
        <a:cs typeface="+mn-cs"/>
      </a:defRPr>
    </a:lvl4pPr>
    <a:lvl5pPr marL="2560320" algn="l" rtl="0" fontAlgn="base">
      <a:spcBef>
        <a:spcPct val="0"/>
      </a:spcBef>
      <a:spcAft>
        <a:spcPct val="0"/>
      </a:spcAft>
      <a:defRPr sz="3900" b="1" kern="1200">
        <a:solidFill>
          <a:srgbClr val="0079C1"/>
        </a:solidFill>
        <a:latin typeface="Arial" charset="0"/>
        <a:ea typeface="ＭＳ Ｐゴシック" pitchFamily="34" charset="-128"/>
        <a:cs typeface="+mn-cs"/>
      </a:defRPr>
    </a:lvl5pPr>
    <a:lvl6pPr marL="3200400" algn="l" defTabSz="1280160" rtl="0" eaLnBrk="1" latinLnBrk="0" hangingPunct="1">
      <a:defRPr sz="3900" b="1" kern="1200">
        <a:solidFill>
          <a:srgbClr val="0079C1"/>
        </a:solidFill>
        <a:latin typeface="Arial" charset="0"/>
        <a:ea typeface="ＭＳ Ｐゴシック" pitchFamily="34" charset="-128"/>
        <a:cs typeface="+mn-cs"/>
      </a:defRPr>
    </a:lvl6pPr>
    <a:lvl7pPr marL="3840480" algn="l" defTabSz="1280160" rtl="0" eaLnBrk="1" latinLnBrk="0" hangingPunct="1">
      <a:defRPr sz="3900" b="1" kern="1200">
        <a:solidFill>
          <a:srgbClr val="0079C1"/>
        </a:solidFill>
        <a:latin typeface="Arial" charset="0"/>
        <a:ea typeface="ＭＳ Ｐゴシック" pitchFamily="34" charset="-128"/>
        <a:cs typeface="+mn-cs"/>
      </a:defRPr>
    </a:lvl7pPr>
    <a:lvl8pPr marL="4480560" algn="l" defTabSz="1280160" rtl="0" eaLnBrk="1" latinLnBrk="0" hangingPunct="1">
      <a:defRPr sz="3900" b="1" kern="1200">
        <a:solidFill>
          <a:srgbClr val="0079C1"/>
        </a:solidFill>
        <a:latin typeface="Arial" charset="0"/>
        <a:ea typeface="ＭＳ Ｐゴシック" pitchFamily="34" charset="-128"/>
        <a:cs typeface="+mn-cs"/>
      </a:defRPr>
    </a:lvl8pPr>
    <a:lvl9pPr marL="5120640" algn="l" defTabSz="1280160" rtl="0" eaLnBrk="1" latinLnBrk="0" hangingPunct="1">
      <a:defRPr sz="3900" b="1" kern="1200">
        <a:solidFill>
          <a:srgbClr val="0079C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0079C1"/>
    <a:srgbClr val="5920AD"/>
    <a:srgbClr val="199110"/>
    <a:srgbClr val="FD2928"/>
    <a:srgbClr val="808080"/>
    <a:srgbClr val="DC0FB2"/>
    <a:srgbClr val="B6FF14"/>
    <a:srgbClr val="FFE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31" autoAdjust="0"/>
    <p:restoredTop sz="86602" autoAdjust="0"/>
  </p:normalViewPr>
  <p:slideViewPr>
    <p:cSldViewPr>
      <p:cViewPr>
        <p:scale>
          <a:sx n="50" d="100"/>
          <a:sy n="50" d="100"/>
        </p:scale>
        <p:origin x="-1302" y="-714"/>
      </p:cViewPr>
      <p:guideLst>
        <p:guide orient="horz" pos="3024"/>
        <p:guide pos="4032"/>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numRef>
              <c:f>Timeline!$G$32:$AT$32</c:f>
              <c:numCache>
                <c:formatCode>mmm\-yy</c:formatCode>
                <c:ptCount val="40"/>
                <c:pt idx="0">
                  <c:v>42461</c:v>
                </c:pt>
                <c:pt idx="1">
                  <c:v>42491</c:v>
                </c:pt>
                <c:pt idx="2">
                  <c:v>42522</c:v>
                </c:pt>
                <c:pt idx="3">
                  <c:v>42552</c:v>
                </c:pt>
                <c:pt idx="4">
                  <c:v>42583</c:v>
                </c:pt>
                <c:pt idx="5">
                  <c:v>42614</c:v>
                </c:pt>
                <c:pt idx="6">
                  <c:v>42644</c:v>
                </c:pt>
                <c:pt idx="7">
                  <c:v>42675</c:v>
                </c:pt>
                <c:pt idx="8">
                  <c:v>42705</c:v>
                </c:pt>
                <c:pt idx="9">
                  <c:v>42736</c:v>
                </c:pt>
                <c:pt idx="10">
                  <c:v>42767</c:v>
                </c:pt>
                <c:pt idx="11">
                  <c:v>42795</c:v>
                </c:pt>
                <c:pt idx="12">
                  <c:v>42826</c:v>
                </c:pt>
                <c:pt idx="13">
                  <c:v>42856</c:v>
                </c:pt>
                <c:pt idx="14">
                  <c:v>42887</c:v>
                </c:pt>
                <c:pt idx="15">
                  <c:v>42917</c:v>
                </c:pt>
                <c:pt idx="16">
                  <c:v>42948</c:v>
                </c:pt>
                <c:pt idx="17">
                  <c:v>42979</c:v>
                </c:pt>
                <c:pt idx="18">
                  <c:v>43009</c:v>
                </c:pt>
                <c:pt idx="19">
                  <c:v>43040</c:v>
                </c:pt>
                <c:pt idx="20">
                  <c:v>43070</c:v>
                </c:pt>
                <c:pt idx="21">
                  <c:v>43101</c:v>
                </c:pt>
                <c:pt idx="22">
                  <c:v>43132</c:v>
                </c:pt>
                <c:pt idx="23">
                  <c:v>43160</c:v>
                </c:pt>
                <c:pt idx="24">
                  <c:v>43191</c:v>
                </c:pt>
                <c:pt idx="25">
                  <c:v>43221</c:v>
                </c:pt>
                <c:pt idx="26">
                  <c:v>43252</c:v>
                </c:pt>
                <c:pt idx="27">
                  <c:v>43282</c:v>
                </c:pt>
                <c:pt idx="28">
                  <c:v>43313</c:v>
                </c:pt>
                <c:pt idx="29">
                  <c:v>43344</c:v>
                </c:pt>
                <c:pt idx="30">
                  <c:v>43374</c:v>
                </c:pt>
                <c:pt idx="31">
                  <c:v>43405</c:v>
                </c:pt>
                <c:pt idx="32">
                  <c:v>43435</c:v>
                </c:pt>
                <c:pt idx="33">
                  <c:v>43466</c:v>
                </c:pt>
                <c:pt idx="34">
                  <c:v>43497</c:v>
                </c:pt>
                <c:pt idx="35">
                  <c:v>43525</c:v>
                </c:pt>
                <c:pt idx="36">
                  <c:v>43556</c:v>
                </c:pt>
                <c:pt idx="37">
                  <c:v>43586</c:v>
                </c:pt>
                <c:pt idx="38">
                  <c:v>43617</c:v>
                </c:pt>
                <c:pt idx="39">
                  <c:v>43647</c:v>
                </c:pt>
              </c:numCache>
            </c:numRef>
          </c:cat>
          <c:val>
            <c:numRef>
              <c:f>Timeline!$G$56:$AT$56</c:f>
              <c:numCache>
                <c:formatCode>General</c:formatCode>
                <c:ptCount val="40"/>
                <c:pt idx="0">
                  <c:v>736</c:v>
                </c:pt>
                <c:pt idx="1">
                  <c:v>736</c:v>
                </c:pt>
                <c:pt idx="2">
                  <c:v>736</c:v>
                </c:pt>
                <c:pt idx="3">
                  <c:v>732</c:v>
                </c:pt>
                <c:pt idx="4">
                  <c:v>712</c:v>
                </c:pt>
                <c:pt idx="5">
                  <c:v>712</c:v>
                </c:pt>
                <c:pt idx="6">
                  <c:v>707</c:v>
                </c:pt>
                <c:pt idx="7">
                  <c:v>677</c:v>
                </c:pt>
                <c:pt idx="8">
                  <c:v>677</c:v>
                </c:pt>
                <c:pt idx="9">
                  <c:v>677</c:v>
                </c:pt>
                <c:pt idx="10">
                  <c:v>643</c:v>
                </c:pt>
                <c:pt idx="11">
                  <c:v>643</c:v>
                </c:pt>
                <c:pt idx="12">
                  <c:v>502.4</c:v>
                </c:pt>
                <c:pt idx="13">
                  <c:v>382.4</c:v>
                </c:pt>
                <c:pt idx="14">
                  <c:v>382.4</c:v>
                </c:pt>
                <c:pt idx="15">
                  <c:v>353.4</c:v>
                </c:pt>
                <c:pt idx="16">
                  <c:v>333.4</c:v>
                </c:pt>
                <c:pt idx="17">
                  <c:v>333.4</c:v>
                </c:pt>
                <c:pt idx="18">
                  <c:v>333.4</c:v>
                </c:pt>
                <c:pt idx="19">
                  <c:v>270.39999999999998</c:v>
                </c:pt>
                <c:pt idx="20">
                  <c:v>60.4</c:v>
                </c:pt>
                <c:pt idx="21">
                  <c:v>54.4</c:v>
                </c:pt>
                <c:pt idx="22">
                  <c:v>54.4</c:v>
                </c:pt>
                <c:pt idx="23">
                  <c:v>54.4</c:v>
                </c:pt>
                <c:pt idx="24">
                  <c:v>27.2</c:v>
                </c:pt>
                <c:pt idx="25">
                  <c:v>27.2</c:v>
                </c:pt>
                <c:pt idx="26">
                  <c:v>27.2</c:v>
                </c:pt>
                <c:pt idx="27">
                  <c:v>23.2</c:v>
                </c:pt>
                <c:pt idx="28">
                  <c:v>23.2</c:v>
                </c:pt>
                <c:pt idx="29">
                  <c:v>23.2</c:v>
                </c:pt>
                <c:pt idx="30">
                  <c:v>23.2</c:v>
                </c:pt>
                <c:pt idx="31">
                  <c:v>23.2</c:v>
                </c:pt>
                <c:pt idx="32">
                  <c:v>23.2</c:v>
                </c:pt>
                <c:pt idx="33">
                  <c:v>23.2</c:v>
                </c:pt>
                <c:pt idx="34">
                  <c:v>23.2</c:v>
                </c:pt>
                <c:pt idx="35">
                  <c:v>23.2</c:v>
                </c:pt>
                <c:pt idx="36">
                  <c:v>3</c:v>
                </c:pt>
                <c:pt idx="37">
                  <c:v>3</c:v>
                </c:pt>
                <c:pt idx="38">
                  <c:v>3</c:v>
                </c:pt>
                <c:pt idx="39">
                  <c:v>0</c:v>
                </c:pt>
              </c:numCache>
            </c:numRef>
          </c:val>
          <c:smooth val="0"/>
        </c:ser>
        <c:ser>
          <c:idx val="1"/>
          <c:order val="1"/>
          <c:marker>
            <c:symbol val="none"/>
          </c:marker>
          <c:cat>
            <c:numRef>
              <c:f>Timeline!$G$32:$AT$32</c:f>
              <c:numCache>
                <c:formatCode>mmm\-yy</c:formatCode>
                <c:ptCount val="40"/>
                <c:pt idx="0">
                  <c:v>42461</c:v>
                </c:pt>
                <c:pt idx="1">
                  <c:v>42491</c:v>
                </c:pt>
                <c:pt idx="2">
                  <c:v>42522</c:v>
                </c:pt>
                <c:pt idx="3">
                  <c:v>42552</c:v>
                </c:pt>
                <c:pt idx="4">
                  <c:v>42583</c:v>
                </c:pt>
                <c:pt idx="5">
                  <c:v>42614</c:v>
                </c:pt>
                <c:pt idx="6">
                  <c:v>42644</c:v>
                </c:pt>
                <c:pt idx="7">
                  <c:v>42675</c:v>
                </c:pt>
                <c:pt idx="8">
                  <c:v>42705</c:v>
                </c:pt>
                <c:pt idx="9">
                  <c:v>42736</c:v>
                </c:pt>
                <c:pt idx="10">
                  <c:v>42767</c:v>
                </c:pt>
                <c:pt idx="11">
                  <c:v>42795</c:v>
                </c:pt>
                <c:pt idx="12">
                  <c:v>42826</c:v>
                </c:pt>
                <c:pt idx="13">
                  <c:v>42856</c:v>
                </c:pt>
                <c:pt idx="14">
                  <c:v>42887</c:v>
                </c:pt>
                <c:pt idx="15">
                  <c:v>42917</c:v>
                </c:pt>
                <c:pt idx="16">
                  <c:v>42948</c:v>
                </c:pt>
                <c:pt idx="17">
                  <c:v>42979</c:v>
                </c:pt>
                <c:pt idx="18">
                  <c:v>43009</c:v>
                </c:pt>
                <c:pt idx="19">
                  <c:v>43040</c:v>
                </c:pt>
                <c:pt idx="20">
                  <c:v>43070</c:v>
                </c:pt>
                <c:pt idx="21">
                  <c:v>43101</c:v>
                </c:pt>
                <c:pt idx="22">
                  <c:v>43132</c:v>
                </c:pt>
                <c:pt idx="23">
                  <c:v>43160</c:v>
                </c:pt>
                <c:pt idx="24">
                  <c:v>43191</c:v>
                </c:pt>
                <c:pt idx="25">
                  <c:v>43221</c:v>
                </c:pt>
                <c:pt idx="26">
                  <c:v>43252</c:v>
                </c:pt>
                <c:pt idx="27">
                  <c:v>43282</c:v>
                </c:pt>
                <c:pt idx="28">
                  <c:v>43313</c:v>
                </c:pt>
                <c:pt idx="29">
                  <c:v>43344</c:v>
                </c:pt>
                <c:pt idx="30">
                  <c:v>43374</c:v>
                </c:pt>
                <c:pt idx="31">
                  <c:v>43405</c:v>
                </c:pt>
                <c:pt idx="32">
                  <c:v>43435</c:v>
                </c:pt>
                <c:pt idx="33">
                  <c:v>43466</c:v>
                </c:pt>
                <c:pt idx="34">
                  <c:v>43497</c:v>
                </c:pt>
                <c:pt idx="35">
                  <c:v>43525</c:v>
                </c:pt>
                <c:pt idx="36">
                  <c:v>43556</c:v>
                </c:pt>
                <c:pt idx="37">
                  <c:v>43586</c:v>
                </c:pt>
                <c:pt idx="38">
                  <c:v>43617</c:v>
                </c:pt>
                <c:pt idx="39">
                  <c:v>43647</c:v>
                </c:pt>
              </c:numCache>
            </c:numRef>
          </c:cat>
          <c:val>
            <c:numRef>
              <c:f>Timeline!$G$57:$AT$57</c:f>
              <c:numCache>
                <c:formatCode>General</c:formatCode>
                <c:ptCount val="40"/>
                <c:pt idx="0">
                  <c:v>-636</c:v>
                </c:pt>
                <c:pt idx="1">
                  <c:v>-636</c:v>
                </c:pt>
                <c:pt idx="2">
                  <c:v>-636</c:v>
                </c:pt>
                <c:pt idx="3">
                  <c:v>-632</c:v>
                </c:pt>
                <c:pt idx="4">
                  <c:v>-612</c:v>
                </c:pt>
                <c:pt idx="5">
                  <c:v>-612</c:v>
                </c:pt>
                <c:pt idx="6">
                  <c:v>-607</c:v>
                </c:pt>
                <c:pt idx="7">
                  <c:v>-577</c:v>
                </c:pt>
                <c:pt idx="8">
                  <c:v>-577</c:v>
                </c:pt>
                <c:pt idx="9">
                  <c:v>-577</c:v>
                </c:pt>
                <c:pt idx="10">
                  <c:v>-543</c:v>
                </c:pt>
                <c:pt idx="11">
                  <c:v>-543</c:v>
                </c:pt>
                <c:pt idx="12">
                  <c:v>-462.4</c:v>
                </c:pt>
                <c:pt idx="13">
                  <c:v>-342.4</c:v>
                </c:pt>
                <c:pt idx="14">
                  <c:v>-342.4</c:v>
                </c:pt>
                <c:pt idx="15">
                  <c:v>-313.39999999999998</c:v>
                </c:pt>
                <c:pt idx="16">
                  <c:v>-293.39999999999998</c:v>
                </c:pt>
                <c:pt idx="17">
                  <c:v>-293.39999999999998</c:v>
                </c:pt>
                <c:pt idx="18">
                  <c:v>-293.39999999999998</c:v>
                </c:pt>
                <c:pt idx="19">
                  <c:v>-230.39999999999998</c:v>
                </c:pt>
                <c:pt idx="20">
                  <c:v>-20.399999999999999</c:v>
                </c:pt>
                <c:pt idx="21">
                  <c:v>-14.399999999999999</c:v>
                </c:pt>
                <c:pt idx="22">
                  <c:v>-14.399999999999999</c:v>
                </c:pt>
                <c:pt idx="23">
                  <c:v>-14.399999999999999</c:v>
                </c:pt>
                <c:pt idx="24">
                  <c:v>-7.1999999999999993</c:v>
                </c:pt>
                <c:pt idx="25">
                  <c:v>-7.1999999999999993</c:v>
                </c:pt>
                <c:pt idx="26">
                  <c:v>-7.1999999999999993</c:v>
                </c:pt>
                <c:pt idx="27">
                  <c:v>-3.1999999999999993</c:v>
                </c:pt>
                <c:pt idx="28">
                  <c:v>-3.1999999999999993</c:v>
                </c:pt>
                <c:pt idx="29">
                  <c:v>-3.1999999999999993</c:v>
                </c:pt>
                <c:pt idx="30">
                  <c:v>-3.1999999999999993</c:v>
                </c:pt>
                <c:pt idx="31">
                  <c:v>-3.1999999999999993</c:v>
                </c:pt>
                <c:pt idx="32">
                  <c:v>-3.1999999999999993</c:v>
                </c:pt>
                <c:pt idx="33">
                  <c:v>-3.1999999999999993</c:v>
                </c:pt>
                <c:pt idx="34">
                  <c:v>-3.1999999999999993</c:v>
                </c:pt>
                <c:pt idx="35">
                  <c:v>-3.1999999999999993</c:v>
                </c:pt>
                <c:pt idx="36">
                  <c:v>-3</c:v>
                </c:pt>
                <c:pt idx="37">
                  <c:v>-3</c:v>
                </c:pt>
                <c:pt idx="38">
                  <c:v>-3</c:v>
                </c:pt>
                <c:pt idx="39">
                  <c:v>0</c:v>
                </c:pt>
              </c:numCache>
            </c:numRef>
          </c:val>
          <c:smooth val="0"/>
        </c:ser>
        <c:dLbls>
          <c:showLegendKey val="0"/>
          <c:showVal val="0"/>
          <c:showCatName val="0"/>
          <c:showSerName val="0"/>
          <c:showPercent val="0"/>
          <c:showBubbleSize val="0"/>
        </c:dLbls>
        <c:marker val="1"/>
        <c:smooth val="0"/>
        <c:axId val="125856000"/>
        <c:axId val="123715584"/>
      </c:lineChart>
      <c:dateAx>
        <c:axId val="125856000"/>
        <c:scaling>
          <c:orientation val="minMax"/>
        </c:scaling>
        <c:delete val="0"/>
        <c:axPos val="b"/>
        <c:numFmt formatCode="mmm\-yy" sourceLinked="1"/>
        <c:majorTickMark val="out"/>
        <c:minorTickMark val="none"/>
        <c:tickLblPos val="nextTo"/>
        <c:crossAx val="123715584"/>
        <c:crosses val="autoZero"/>
        <c:auto val="1"/>
        <c:lblOffset val="100"/>
        <c:baseTimeUnit val="months"/>
      </c:dateAx>
      <c:valAx>
        <c:axId val="123715584"/>
        <c:scaling>
          <c:orientation val="minMax"/>
        </c:scaling>
        <c:delete val="0"/>
        <c:axPos val="l"/>
        <c:majorGridlines/>
        <c:numFmt formatCode="General" sourceLinked="1"/>
        <c:majorTickMark val="out"/>
        <c:minorTickMark val="none"/>
        <c:tickLblPos val="nextTo"/>
        <c:crossAx val="125856000"/>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1" y="0"/>
            <a:ext cx="2890665" cy="492291"/>
          </a:xfrm>
          <a:prstGeom prst="rect">
            <a:avLst/>
          </a:prstGeom>
          <a:noFill/>
          <a:ln w="9525">
            <a:noFill/>
            <a:miter lim="800000"/>
            <a:headEnd/>
            <a:tailEnd/>
          </a:ln>
          <a:effectLst/>
        </p:spPr>
        <p:txBody>
          <a:bodyPr vert="horz" wrap="square" lIns="91086" tIns="45542" rIns="91086" bIns="45542" numCol="1" anchor="t" anchorCtr="0" compatLnSpc="1">
            <a:prstTxWarp prst="textNoShape">
              <a:avLst/>
            </a:prstTxWarp>
          </a:bodyPr>
          <a:lstStyle>
            <a:lvl1pPr>
              <a:defRPr sz="1200">
                <a:ea typeface="ＭＳ Ｐゴシック" pitchFamily="-105" charset="-128"/>
                <a:cs typeface="+mn-cs"/>
              </a:defRPr>
            </a:lvl1pPr>
          </a:lstStyle>
          <a:p>
            <a:pPr>
              <a:defRPr/>
            </a:pPr>
            <a:endParaRPr lang="en-US" dirty="0"/>
          </a:p>
        </p:txBody>
      </p:sp>
      <p:sp>
        <p:nvSpPr>
          <p:cNvPr id="9219" name="Rectangle 1027"/>
          <p:cNvSpPr>
            <a:spLocks noGrp="1" noChangeArrowheads="1"/>
          </p:cNvSpPr>
          <p:nvPr>
            <p:ph type="dt" sz="quarter" idx="1"/>
          </p:nvPr>
        </p:nvSpPr>
        <p:spPr bwMode="auto">
          <a:xfrm>
            <a:off x="3778423" y="0"/>
            <a:ext cx="2890665" cy="492291"/>
          </a:xfrm>
          <a:prstGeom prst="rect">
            <a:avLst/>
          </a:prstGeom>
          <a:noFill/>
          <a:ln w="9525">
            <a:noFill/>
            <a:miter lim="800000"/>
            <a:headEnd/>
            <a:tailEnd/>
          </a:ln>
          <a:effectLst/>
        </p:spPr>
        <p:txBody>
          <a:bodyPr vert="horz" wrap="square" lIns="91086" tIns="45542" rIns="91086" bIns="45542" numCol="1" anchor="t" anchorCtr="0" compatLnSpc="1">
            <a:prstTxWarp prst="textNoShape">
              <a:avLst/>
            </a:prstTxWarp>
          </a:bodyPr>
          <a:lstStyle>
            <a:lvl1pPr algn="r">
              <a:defRPr sz="1200">
                <a:ea typeface="ＭＳ Ｐゴシック" pitchFamily="-105" charset="-128"/>
                <a:cs typeface="+mn-cs"/>
              </a:defRPr>
            </a:lvl1pPr>
          </a:lstStyle>
          <a:p>
            <a:pPr>
              <a:defRPr/>
            </a:pPr>
            <a:endParaRPr lang="en-US" dirty="0"/>
          </a:p>
        </p:txBody>
      </p:sp>
      <p:sp>
        <p:nvSpPr>
          <p:cNvPr id="9220" name="Rectangle 1028"/>
          <p:cNvSpPr>
            <a:spLocks noGrp="1" noChangeArrowheads="1"/>
          </p:cNvSpPr>
          <p:nvPr>
            <p:ph type="ftr" sz="quarter" idx="2"/>
          </p:nvPr>
        </p:nvSpPr>
        <p:spPr bwMode="auto">
          <a:xfrm>
            <a:off x="1" y="9375610"/>
            <a:ext cx="2890665" cy="492291"/>
          </a:xfrm>
          <a:prstGeom prst="rect">
            <a:avLst/>
          </a:prstGeom>
          <a:noFill/>
          <a:ln w="9525">
            <a:noFill/>
            <a:miter lim="800000"/>
            <a:headEnd/>
            <a:tailEnd/>
          </a:ln>
          <a:effectLst/>
        </p:spPr>
        <p:txBody>
          <a:bodyPr vert="horz" wrap="square" lIns="91086" tIns="45542" rIns="91086" bIns="45542" numCol="1" anchor="b" anchorCtr="0" compatLnSpc="1">
            <a:prstTxWarp prst="textNoShape">
              <a:avLst/>
            </a:prstTxWarp>
          </a:bodyPr>
          <a:lstStyle>
            <a:lvl1pPr>
              <a:defRPr sz="1200">
                <a:ea typeface="ＭＳ Ｐゴシック" pitchFamily="-105" charset="-128"/>
                <a:cs typeface="+mn-cs"/>
              </a:defRPr>
            </a:lvl1pPr>
          </a:lstStyle>
          <a:p>
            <a:pPr>
              <a:defRPr/>
            </a:pPr>
            <a:endParaRPr lang="en-US" dirty="0"/>
          </a:p>
        </p:txBody>
      </p:sp>
      <p:sp>
        <p:nvSpPr>
          <p:cNvPr id="9221" name="Rectangle 1029"/>
          <p:cNvSpPr>
            <a:spLocks noGrp="1" noChangeArrowheads="1"/>
          </p:cNvSpPr>
          <p:nvPr>
            <p:ph type="sldNum" sz="quarter" idx="3"/>
          </p:nvPr>
        </p:nvSpPr>
        <p:spPr bwMode="auto">
          <a:xfrm>
            <a:off x="3778423" y="9375610"/>
            <a:ext cx="2890665" cy="492291"/>
          </a:xfrm>
          <a:prstGeom prst="rect">
            <a:avLst/>
          </a:prstGeom>
          <a:noFill/>
          <a:ln w="9525">
            <a:noFill/>
            <a:miter lim="800000"/>
            <a:headEnd/>
            <a:tailEnd/>
          </a:ln>
          <a:effectLst/>
        </p:spPr>
        <p:txBody>
          <a:bodyPr vert="horz" wrap="square" lIns="91086" tIns="45542" rIns="91086" bIns="45542" numCol="1" anchor="b" anchorCtr="0" compatLnSpc="1">
            <a:prstTxWarp prst="textNoShape">
              <a:avLst/>
            </a:prstTxWarp>
          </a:bodyPr>
          <a:lstStyle>
            <a:lvl1pPr algn="r">
              <a:defRPr sz="1200">
                <a:ea typeface="ＭＳ Ｐゴシック" pitchFamily="-105" charset="-128"/>
                <a:cs typeface="+mn-cs"/>
              </a:defRPr>
            </a:lvl1pPr>
          </a:lstStyle>
          <a:p>
            <a:pPr>
              <a:defRPr/>
            </a:pPr>
            <a:fld id="{94977178-9A10-480E-84EB-81F9876AE8AC}" type="slidenum">
              <a:rPr lang="en-GB"/>
              <a:pPr>
                <a:defRPr/>
              </a:pPr>
              <a:t>‹#›</a:t>
            </a:fld>
            <a:endParaRPr lang="en-GB" dirty="0"/>
          </a:p>
        </p:txBody>
      </p:sp>
    </p:spTree>
    <p:extLst>
      <p:ext uri="{BB962C8B-B14F-4D97-AF65-F5344CB8AC3E}">
        <p14:creationId xmlns:p14="http://schemas.microsoft.com/office/powerpoint/2010/main" val="77441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1" y="0"/>
            <a:ext cx="2890665" cy="49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86" tIns="45542" rIns="91086" bIns="45542" numCol="1" anchor="t" anchorCtr="0" compatLnSpc="1">
            <a:prstTxWarp prst="textNoShape">
              <a:avLst/>
            </a:prstTxWarp>
          </a:bodyPr>
          <a:lstStyle>
            <a:lvl1pPr>
              <a:defRPr sz="1200">
                <a:ea typeface="ＭＳ Ｐゴシック" pitchFamily="34" charset="-128"/>
              </a:defRPr>
            </a:lvl1pPr>
          </a:lstStyle>
          <a:p>
            <a:pPr>
              <a:defRPr/>
            </a:pPr>
            <a:endParaRPr lang="en-GB" dirty="0"/>
          </a:p>
        </p:txBody>
      </p:sp>
      <p:sp>
        <p:nvSpPr>
          <p:cNvPr id="108547" name="Rectangle 3"/>
          <p:cNvSpPr>
            <a:spLocks noGrp="1" noChangeArrowheads="1"/>
          </p:cNvSpPr>
          <p:nvPr>
            <p:ph type="dt" idx="1"/>
          </p:nvPr>
        </p:nvSpPr>
        <p:spPr bwMode="auto">
          <a:xfrm>
            <a:off x="3776866" y="0"/>
            <a:ext cx="2890665" cy="49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86" tIns="45542" rIns="91086" bIns="45542" numCol="1" anchor="t" anchorCtr="0" compatLnSpc="1">
            <a:prstTxWarp prst="textNoShape">
              <a:avLst/>
            </a:prstTxWarp>
          </a:bodyPr>
          <a:lstStyle>
            <a:lvl1pPr algn="r">
              <a:defRPr sz="1200">
                <a:ea typeface="ＭＳ Ｐゴシック" pitchFamily="34" charset="-128"/>
              </a:defRPr>
            </a:lvl1pPr>
          </a:lstStyle>
          <a:p>
            <a:pPr>
              <a:defRPr/>
            </a:pPr>
            <a:fld id="{34F34587-0EBB-4E58-96DD-12971765BB98}" type="datetimeFigureOut">
              <a:rPr lang="en-GB"/>
              <a:pPr>
                <a:defRPr/>
              </a:pPr>
              <a:t>21/10/2015</a:t>
            </a:fld>
            <a:endParaRPr lang="en-GB" dirty="0"/>
          </a:p>
        </p:txBody>
      </p:sp>
      <p:sp>
        <p:nvSpPr>
          <p:cNvPr id="6148" name="Rectangle 4"/>
          <p:cNvSpPr>
            <a:spLocks noGrp="1" noRot="1" noChangeAspect="1" noChangeArrowheads="1" noTextEdit="1"/>
          </p:cNvSpPr>
          <p:nvPr>
            <p:ph type="sldImg" idx="2"/>
          </p:nvPr>
        </p:nvSpPr>
        <p:spPr bwMode="auto">
          <a:xfrm>
            <a:off x="869950" y="741363"/>
            <a:ext cx="4929188" cy="3698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9" name="Rectangle 5"/>
          <p:cNvSpPr>
            <a:spLocks noGrp="1" noChangeArrowheads="1"/>
          </p:cNvSpPr>
          <p:nvPr>
            <p:ph type="body" sz="quarter" idx="3"/>
          </p:nvPr>
        </p:nvSpPr>
        <p:spPr bwMode="auto">
          <a:xfrm>
            <a:off x="666599" y="4687806"/>
            <a:ext cx="5335893" cy="444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86" tIns="45542" rIns="91086" bIns="4554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8550" name="Rectangle 6"/>
          <p:cNvSpPr>
            <a:spLocks noGrp="1" noChangeArrowheads="1"/>
          </p:cNvSpPr>
          <p:nvPr>
            <p:ph type="ftr" sz="quarter" idx="4"/>
          </p:nvPr>
        </p:nvSpPr>
        <p:spPr bwMode="auto">
          <a:xfrm>
            <a:off x="1" y="9374032"/>
            <a:ext cx="2890665" cy="49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86" tIns="45542" rIns="91086" bIns="45542" numCol="1" anchor="b" anchorCtr="0" compatLnSpc="1">
            <a:prstTxWarp prst="textNoShape">
              <a:avLst/>
            </a:prstTxWarp>
          </a:bodyPr>
          <a:lstStyle>
            <a:lvl1pPr>
              <a:defRPr sz="1200">
                <a:ea typeface="ＭＳ Ｐゴシック" pitchFamily="34" charset="-128"/>
              </a:defRPr>
            </a:lvl1pPr>
          </a:lstStyle>
          <a:p>
            <a:pPr>
              <a:defRPr/>
            </a:pPr>
            <a:endParaRPr lang="en-GB" dirty="0"/>
          </a:p>
        </p:txBody>
      </p:sp>
      <p:sp>
        <p:nvSpPr>
          <p:cNvPr id="108551" name="Rectangle 7"/>
          <p:cNvSpPr>
            <a:spLocks noGrp="1" noChangeArrowheads="1"/>
          </p:cNvSpPr>
          <p:nvPr>
            <p:ph type="sldNum" sz="quarter" idx="5"/>
          </p:nvPr>
        </p:nvSpPr>
        <p:spPr bwMode="auto">
          <a:xfrm>
            <a:off x="3776866" y="9374032"/>
            <a:ext cx="2890665" cy="49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86" tIns="45542" rIns="91086" bIns="45542" numCol="1" anchor="b" anchorCtr="0" compatLnSpc="1">
            <a:prstTxWarp prst="textNoShape">
              <a:avLst/>
            </a:prstTxWarp>
          </a:bodyPr>
          <a:lstStyle>
            <a:lvl1pPr algn="r">
              <a:defRPr sz="1200">
                <a:ea typeface="ＭＳ Ｐゴシック" pitchFamily="34" charset="-128"/>
              </a:defRPr>
            </a:lvl1pPr>
          </a:lstStyle>
          <a:p>
            <a:pPr>
              <a:defRPr/>
            </a:pPr>
            <a:fld id="{6776FDAE-2EA1-4A5C-AF72-FA1997786C8D}" type="slidenum">
              <a:rPr lang="en-GB"/>
              <a:pPr>
                <a:defRPr/>
              </a:pPr>
              <a:t>‹#›</a:t>
            </a:fld>
            <a:endParaRPr lang="en-GB" dirty="0"/>
          </a:p>
        </p:txBody>
      </p:sp>
    </p:spTree>
    <p:extLst>
      <p:ext uri="{BB962C8B-B14F-4D97-AF65-F5344CB8AC3E}">
        <p14:creationId xmlns:p14="http://schemas.microsoft.com/office/powerpoint/2010/main" val="358637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40080" algn="l" rtl="0" eaLnBrk="0" fontAlgn="base" hangingPunct="0">
      <a:spcBef>
        <a:spcPct val="30000"/>
      </a:spcBef>
      <a:spcAft>
        <a:spcPct val="0"/>
      </a:spcAft>
      <a:defRPr sz="1700" kern="1200">
        <a:solidFill>
          <a:schemeClr val="tx1"/>
        </a:solidFill>
        <a:latin typeface="Arial" charset="0"/>
        <a:ea typeface="+mn-ea"/>
        <a:cs typeface="+mn-cs"/>
      </a:defRPr>
    </a:lvl2pPr>
    <a:lvl3pPr marL="1280160" algn="l" rtl="0" eaLnBrk="0" fontAlgn="base" hangingPunct="0">
      <a:spcBef>
        <a:spcPct val="30000"/>
      </a:spcBef>
      <a:spcAft>
        <a:spcPct val="0"/>
      </a:spcAft>
      <a:defRPr sz="1700" kern="1200">
        <a:solidFill>
          <a:schemeClr val="tx1"/>
        </a:solidFill>
        <a:latin typeface="Arial" charset="0"/>
        <a:ea typeface="+mn-ea"/>
        <a:cs typeface="+mn-cs"/>
      </a:defRPr>
    </a:lvl3pPr>
    <a:lvl4pPr marL="1920240" algn="l" rtl="0" eaLnBrk="0" fontAlgn="base" hangingPunct="0">
      <a:spcBef>
        <a:spcPct val="30000"/>
      </a:spcBef>
      <a:spcAft>
        <a:spcPct val="0"/>
      </a:spcAft>
      <a:defRPr sz="1700" kern="1200">
        <a:solidFill>
          <a:schemeClr val="tx1"/>
        </a:solidFill>
        <a:latin typeface="Arial" charset="0"/>
        <a:ea typeface="+mn-ea"/>
        <a:cs typeface="+mn-cs"/>
      </a:defRPr>
    </a:lvl4pPr>
    <a:lvl5pPr marL="2560320" algn="l" rtl="0" eaLnBrk="0" fontAlgn="base" hangingPunct="0">
      <a:spcBef>
        <a:spcPct val="30000"/>
      </a:spcBef>
      <a:spcAft>
        <a:spcPct val="0"/>
      </a:spcAft>
      <a:defRPr sz="1700" kern="1200">
        <a:solidFill>
          <a:schemeClr val="tx1"/>
        </a:solidFill>
        <a:latin typeface="Arial" charset="0"/>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ofgem.gov.uk/ofgem-publications/91890/es902offshoreoftorevenuereportweb.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1</a:t>
            </a:fld>
            <a:endParaRPr lang="en-GB" dirty="0"/>
          </a:p>
        </p:txBody>
      </p:sp>
    </p:spTree>
    <p:extLst>
      <p:ext uri="{BB962C8B-B14F-4D97-AF65-F5344CB8AC3E}">
        <p14:creationId xmlns:p14="http://schemas.microsoft.com/office/powerpoint/2010/main" val="3883788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10</a:t>
            </a:fld>
            <a:endParaRPr lang="en-GB" dirty="0"/>
          </a:p>
        </p:txBody>
      </p:sp>
    </p:spTree>
    <p:extLst>
      <p:ext uri="{BB962C8B-B14F-4D97-AF65-F5344CB8AC3E}">
        <p14:creationId xmlns:p14="http://schemas.microsoft.com/office/powerpoint/2010/main" val="1561173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I’ve included one</a:t>
            </a:r>
            <a:r>
              <a:rPr lang="en-GB" baseline="0" dirty="0" smtClean="0"/>
              <a:t> example of how tariffs might be affected here, but it is not accurate.</a:t>
            </a:r>
          </a:p>
          <a:p>
            <a:r>
              <a:rPr lang="en-GB" baseline="0" dirty="0" smtClean="0"/>
              <a:t>What I have done here is taken an under recovery of £163m and looked at how that revenue would be recovered across the 14/15 charging base. Now under a 15m scenario, you would in fact be recovering that £163m 2 or possibly 3 years in the future – i.e. in 16/17 or 17/18. So you have to look at the charging base in THAT year to get the impact on tariffs.</a:t>
            </a:r>
            <a:endParaRPr lang="en-GB" dirty="0"/>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11</a:t>
            </a:fld>
            <a:endParaRPr lang="en-GB" dirty="0"/>
          </a:p>
        </p:txBody>
      </p:sp>
    </p:spTree>
    <p:extLst>
      <p:ext uri="{BB962C8B-B14F-4D97-AF65-F5344CB8AC3E}">
        <p14:creationId xmlns:p14="http://schemas.microsoft.com/office/powerpoint/2010/main" val="1286800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you see</a:t>
            </a:r>
            <a:r>
              <a:rPr lang="en-GB" baseline="0" dirty="0" smtClean="0"/>
              <a:t> an almost completed fishbone diagram looking specifically at revenue and what we know about revenue, with an example for 18/19 tariffs. Did this with the RIIO delivery team. </a:t>
            </a:r>
          </a:p>
          <a:p>
            <a:r>
              <a:rPr lang="en-GB" baseline="0" dirty="0" smtClean="0"/>
              <a:t>The y axis starts at April 16, 2 years before tariffs are live, and is made up of a number of components and the associated error margins for each.</a:t>
            </a:r>
          </a:p>
          <a:p>
            <a:r>
              <a:rPr lang="en-GB" baseline="0" dirty="0" smtClean="0"/>
              <a:t>As you can see there are certain points in time where e.g. information is received and hence there is a step change in the potential error margin. </a:t>
            </a:r>
          </a:p>
          <a:p>
            <a:endParaRPr lang="en-GB" baseline="0" dirty="0" smtClean="0"/>
          </a:p>
          <a:p>
            <a:r>
              <a:rPr lang="en-GB" baseline="0" dirty="0" smtClean="0"/>
              <a:t>(May or may not want to talk about k here). Maybe make the point about some elements being circular. </a:t>
            </a:r>
            <a:endParaRPr lang="en-GB" dirty="0"/>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12</a:t>
            </a:fld>
            <a:endParaRPr lang="en-GB" dirty="0"/>
          </a:p>
        </p:txBody>
      </p:sp>
    </p:spTree>
    <p:extLst>
      <p:ext uri="{BB962C8B-B14F-4D97-AF65-F5344CB8AC3E}">
        <p14:creationId xmlns:p14="http://schemas.microsoft.com/office/powerpoint/2010/main" val="1929698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13</a:t>
            </a:fld>
            <a:endParaRPr lang="en-GB" dirty="0"/>
          </a:p>
        </p:txBody>
      </p:sp>
    </p:spTree>
    <p:extLst>
      <p:ext uri="{BB962C8B-B14F-4D97-AF65-F5344CB8AC3E}">
        <p14:creationId xmlns:p14="http://schemas.microsoft.com/office/powerpoint/2010/main" val="54448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700" b="0" i="0" u="none" strike="noStrike" kern="1200" baseline="0" dirty="0" smtClean="0">
                <a:solidFill>
                  <a:schemeClr val="tx1"/>
                </a:solidFill>
                <a:latin typeface="Arial" charset="0"/>
                <a:ea typeface="+mn-ea"/>
                <a:cs typeface="+mn-cs"/>
              </a:rPr>
              <a:t>Follows paragraph about 150 days notice of any proposals to change </a:t>
            </a:r>
            <a:r>
              <a:rPr lang="en-GB" sz="1700" b="0" i="0" u="none" strike="noStrike" kern="1200" baseline="0" dirty="0" err="1" smtClean="0">
                <a:solidFill>
                  <a:schemeClr val="tx1"/>
                </a:solidFill>
                <a:latin typeface="Arial" charset="0"/>
                <a:ea typeface="+mn-ea"/>
                <a:cs typeface="+mn-cs"/>
              </a:rPr>
              <a:t>UoS</a:t>
            </a:r>
            <a:r>
              <a:rPr lang="en-GB" sz="1700" b="0" i="0" u="none" strike="noStrike" kern="1200" baseline="0" dirty="0" smtClean="0">
                <a:solidFill>
                  <a:schemeClr val="tx1"/>
                </a:solidFill>
                <a:latin typeface="Arial" charset="0"/>
                <a:ea typeface="+mn-ea"/>
                <a:cs typeface="+mn-cs"/>
              </a:rPr>
              <a:t> charges</a:t>
            </a:r>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2</a:t>
            </a:fld>
            <a:endParaRPr lang="en-GB" dirty="0"/>
          </a:p>
        </p:txBody>
      </p:sp>
    </p:spTree>
    <p:extLst>
      <p:ext uri="{BB962C8B-B14F-4D97-AF65-F5344CB8AC3E}">
        <p14:creationId xmlns:p14="http://schemas.microsoft.com/office/powerpoint/2010/main" val="3343988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Starting to touch on broader topic of impact of OFTO</a:t>
            </a:r>
            <a:r>
              <a:rPr lang="en-GB" baseline="0" dirty="0" smtClean="0"/>
              <a:t> revenue changes</a:t>
            </a:r>
            <a:endParaRPr lang="en-GB" dirty="0"/>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3</a:t>
            </a:fld>
            <a:endParaRPr lang="en-GB" dirty="0"/>
          </a:p>
        </p:txBody>
      </p:sp>
    </p:spTree>
    <p:extLst>
      <p:ext uri="{BB962C8B-B14F-4D97-AF65-F5344CB8AC3E}">
        <p14:creationId xmlns:p14="http://schemas.microsoft.com/office/powerpoint/2010/main" val="1017966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800" dirty="0" smtClean="0"/>
              <a:t>The </a:t>
            </a:r>
            <a:r>
              <a:rPr lang="en-GB" sz="1800" dirty="0" smtClean="0">
                <a:hlinkClick r:id="rId3"/>
              </a:rPr>
              <a:t>Dec 14 OFTO report </a:t>
            </a:r>
            <a:r>
              <a:rPr lang="en-GB" sz="1800" dirty="0" smtClean="0"/>
              <a:t>produced by Ofgem shows that for 13/14 the pass through term</a:t>
            </a:r>
            <a:r>
              <a:rPr lang="en-GB" sz="1800" baseline="0" dirty="0" smtClean="0"/>
              <a:t> for some OFTOs was quite significant. This doesn’t mean that this is the amount that revenue could change by, but rather shows that a large proportion of the revenue stream is subject to change (presumably by difference </a:t>
            </a:r>
            <a:r>
              <a:rPr lang="en-GB" sz="1800" baseline="0" dirty="0" err="1" smtClean="0"/>
              <a:t>btwn</a:t>
            </a:r>
            <a:r>
              <a:rPr lang="en-GB" sz="1800" baseline="0" dirty="0" smtClean="0"/>
              <a:t> actual and forecast).  Last time I spoke to Anthony </a:t>
            </a:r>
            <a:r>
              <a:rPr lang="en-GB" sz="1800" baseline="0" dirty="0" err="1" smtClean="0"/>
              <a:t>Mungall</a:t>
            </a:r>
            <a:r>
              <a:rPr lang="en-GB" sz="1800" baseline="0" dirty="0" smtClean="0"/>
              <a:t> did not think anyone had used the income adjusting event term.</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800" baseline="0" dirty="0" smtClean="0"/>
              <a:t>Report also noted that to date the main reason for under or over recovery of revenues by OFTOs was due to changes in network </a:t>
            </a:r>
            <a:r>
              <a:rPr lang="en-GB" sz="1800" baseline="0" dirty="0" err="1" smtClean="0"/>
              <a:t>bsnss</a:t>
            </a:r>
            <a:r>
              <a:rPr lang="en-GB" sz="1800" baseline="0" dirty="0" smtClean="0"/>
              <a:t> rates.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8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800" baseline="0" dirty="0" smtClean="0"/>
              <a:t>Presumably then, the question here is how soon can OFTOs expect to be paid any changes in revenue stream if these take place after tariffs have been set. This might need to be different for different sizes of change??</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800" baseline="0" dirty="0" smtClean="0"/>
              <a:t>[Is there any possibility of future OFTO regime changing?]</a:t>
            </a:r>
            <a:endParaRPr lang="en-GB" sz="1800" dirty="0" smtClean="0"/>
          </a:p>
          <a:p>
            <a:endParaRPr lang="en-GB" dirty="0"/>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4</a:t>
            </a:fld>
            <a:endParaRPr lang="en-GB" dirty="0"/>
          </a:p>
        </p:txBody>
      </p:sp>
    </p:spTree>
    <p:extLst>
      <p:ext uri="{BB962C8B-B14F-4D97-AF65-F5344CB8AC3E}">
        <p14:creationId xmlns:p14="http://schemas.microsoft.com/office/powerpoint/2010/main" val="257264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5</a:t>
            </a:fld>
            <a:endParaRPr lang="en-GB" dirty="0"/>
          </a:p>
        </p:txBody>
      </p:sp>
    </p:spTree>
    <p:extLst>
      <p:ext uri="{BB962C8B-B14F-4D97-AF65-F5344CB8AC3E}">
        <p14:creationId xmlns:p14="http://schemas.microsoft.com/office/powerpoint/2010/main" val="131344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6</a:t>
            </a:fld>
            <a:endParaRPr lang="en-GB" dirty="0"/>
          </a:p>
        </p:txBody>
      </p:sp>
    </p:spTree>
    <p:extLst>
      <p:ext uri="{BB962C8B-B14F-4D97-AF65-F5344CB8AC3E}">
        <p14:creationId xmlns:p14="http://schemas.microsoft.com/office/powerpoint/2010/main" val="1543507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 forecasting</a:t>
            </a:r>
            <a:r>
              <a:rPr lang="en-GB" baseline="0" dirty="0" smtClean="0"/>
              <a:t> MAR will mean that tariffs are too high, and too much revenue is recovered for the TOs (all other things being equal)</a:t>
            </a:r>
          </a:p>
          <a:p>
            <a:r>
              <a:rPr lang="en-GB" baseline="0" dirty="0" smtClean="0"/>
              <a:t>Red is price control year</a:t>
            </a:r>
            <a:endParaRPr lang="en-GB" dirty="0"/>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7</a:t>
            </a:fld>
            <a:endParaRPr lang="en-GB" dirty="0"/>
          </a:p>
        </p:txBody>
      </p:sp>
    </p:spTree>
    <p:extLst>
      <p:ext uri="{BB962C8B-B14F-4D97-AF65-F5344CB8AC3E}">
        <p14:creationId xmlns:p14="http://schemas.microsoft.com/office/powerpoint/2010/main" val="3327683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Can see have generally over forecast generation. As</a:t>
            </a:r>
            <a:r>
              <a:rPr lang="en-GB" baseline="0" dirty="0" smtClean="0"/>
              <a:t> generation forms part of the denominator, over forecasting generation means that the denominator is too big, tariffs are too low and too little TO revenue is recovered (all things being equal) </a:t>
            </a:r>
            <a:endParaRPr lang="en-GB" dirty="0"/>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8</a:t>
            </a:fld>
            <a:endParaRPr lang="en-GB" dirty="0"/>
          </a:p>
        </p:txBody>
      </p:sp>
    </p:spTree>
    <p:extLst>
      <p:ext uri="{BB962C8B-B14F-4D97-AF65-F5344CB8AC3E}">
        <p14:creationId xmlns:p14="http://schemas.microsoft.com/office/powerpoint/2010/main" val="2543343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Again as</a:t>
            </a:r>
            <a:r>
              <a:rPr lang="en-GB" baseline="0" dirty="0" smtClean="0"/>
              <a:t> you will all be aware we have </a:t>
            </a:r>
            <a:r>
              <a:rPr lang="en-GB" dirty="0" smtClean="0"/>
              <a:t>generally over forecast demand. As</a:t>
            </a:r>
            <a:r>
              <a:rPr lang="en-GB" baseline="0" dirty="0" smtClean="0"/>
              <a:t> demand forms part of the denominator, over forecasting demand means that the denominator is too big, tariffs are too low and too little TO revenue is recovered (all things being equal) </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6776FDAE-2EA1-4A5C-AF72-FA1997786C8D}" type="slidenum">
              <a:rPr lang="en-GB" smtClean="0"/>
              <a:pPr>
                <a:defRPr/>
              </a:pPr>
              <a:t>9</a:t>
            </a:fld>
            <a:endParaRPr lang="en-GB" dirty="0"/>
          </a:p>
        </p:txBody>
      </p:sp>
    </p:spTree>
    <p:extLst>
      <p:ext uri="{BB962C8B-B14F-4D97-AF65-F5344CB8AC3E}">
        <p14:creationId xmlns:p14="http://schemas.microsoft.com/office/powerpoint/2010/main" val="3528067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79C1"/>
        </a:solidFill>
        <a:effectLst/>
      </p:bgPr>
    </p:bg>
    <p:spTree>
      <p:nvGrpSpPr>
        <p:cNvPr id="1" name=""/>
        <p:cNvGrpSpPr/>
        <p:nvPr/>
      </p:nvGrpSpPr>
      <p:grpSpPr>
        <a:xfrm>
          <a:off x="0" y="0"/>
          <a:ext cx="0" cy="0"/>
          <a:chOff x="0" y="0"/>
          <a:chExt cx="0" cy="0"/>
        </a:xfrm>
      </p:grpSpPr>
      <p:sp>
        <p:nvSpPr>
          <p:cNvPr id="4" name="Freeform 33"/>
          <p:cNvSpPr>
            <a:spLocks/>
          </p:cNvSpPr>
          <p:nvPr/>
        </p:nvSpPr>
        <p:spPr bwMode="auto">
          <a:xfrm>
            <a:off x="2" y="0"/>
            <a:ext cx="12823825" cy="3360420"/>
          </a:xfrm>
          <a:custGeom>
            <a:avLst/>
            <a:gdLst>
              <a:gd name="T0" fmla="*/ 0 w 5760"/>
              <a:gd name="T1" fmla="*/ 0 h 1512"/>
              <a:gd name="T2" fmla="*/ 0 w 5760"/>
              <a:gd name="T3" fmla="*/ 2147483647 h 1512"/>
              <a:gd name="T4" fmla="*/ 2147483647 w 5760"/>
              <a:gd name="T5" fmla="*/ 2147483647 h 1512"/>
              <a:gd name="T6" fmla="*/ 2147483647 w 5760"/>
              <a:gd name="T7" fmla="*/ 2147483647 h 1512"/>
              <a:gd name="T8" fmla="*/ 2147483647 w 5760"/>
              <a:gd name="T9" fmla="*/ 2147483647 h 1512"/>
              <a:gd name="T10" fmla="*/ 2147483647 w 5760"/>
              <a:gd name="T11" fmla="*/ 2147483647 h 1512"/>
              <a:gd name="T12" fmla="*/ 2147483647 w 5760"/>
              <a:gd name="T13" fmla="*/ 0 h 1512"/>
              <a:gd name="T14" fmla="*/ 0 w 5760"/>
              <a:gd name="T15" fmla="*/ 0 h 15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60" h="1512">
                <a:moveTo>
                  <a:pt x="0" y="0"/>
                </a:moveTo>
                <a:lnTo>
                  <a:pt x="0" y="1368"/>
                </a:lnTo>
                <a:lnTo>
                  <a:pt x="1008" y="1368"/>
                </a:lnTo>
                <a:lnTo>
                  <a:pt x="1152" y="1512"/>
                </a:lnTo>
                <a:lnTo>
                  <a:pt x="1296" y="1368"/>
                </a:lnTo>
                <a:lnTo>
                  <a:pt x="5760" y="1368"/>
                </a:lnTo>
                <a:lnTo>
                  <a:pt x="5760" y="0"/>
                </a:lnTo>
                <a:lnTo>
                  <a:pt x="0"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p>
            <a:endParaRPr lang="en-GB" dirty="0"/>
          </a:p>
        </p:txBody>
      </p:sp>
      <p:sp>
        <p:nvSpPr>
          <p:cNvPr id="5" name="Line 36"/>
          <p:cNvSpPr>
            <a:spLocks noChangeShapeType="1"/>
          </p:cNvSpPr>
          <p:nvPr/>
        </p:nvSpPr>
        <p:spPr bwMode="auto">
          <a:xfrm flipH="1" flipV="1">
            <a:off x="960120" y="4160520"/>
            <a:ext cx="640080" cy="48006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p>
            <a:endParaRPr lang="en-GB" dirty="0"/>
          </a:p>
        </p:txBody>
      </p:sp>
      <p:sp>
        <p:nvSpPr>
          <p:cNvPr id="6" name="Line 39"/>
          <p:cNvSpPr>
            <a:spLocks noChangeShapeType="1"/>
          </p:cNvSpPr>
          <p:nvPr/>
        </p:nvSpPr>
        <p:spPr bwMode="auto">
          <a:xfrm>
            <a:off x="3360420" y="6080760"/>
            <a:ext cx="640080" cy="48006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p>
            <a:endParaRPr lang="en-GB" dirty="0"/>
          </a:p>
        </p:txBody>
      </p:sp>
      <p:sp>
        <p:nvSpPr>
          <p:cNvPr id="7" name="Line 40"/>
          <p:cNvSpPr>
            <a:spLocks noChangeShapeType="1"/>
          </p:cNvSpPr>
          <p:nvPr/>
        </p:nvSpPr>
        <p:spPr bwMode="auto">
          <a:xfrm flipH="1">
            <a:off x="960120" y="6080760"/>
            <a:ext cx="640080" cy="48006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p>
            <a:endParaRPr lang="en-GB" dirty="0"/>
          </a:p>
        </p:txBody>
      </p:sp>
      <p:sp>
        <p:nvSpPr>
          <p:cNvPr id="8" name="Line 41"/>
          <p:cNvSpPr>
            <a:spLocks noChangeShapeType="1"/>
          </p:cNvSpPr>
          <p:nvPr/>
        </p:nvSpPr>
        <p:spPr bwMode="auto">
          <a:xfrm flipV="1">
            <a:off x="3360420" y="4160520"/>
            <a:ext cx="640080" cy="48006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p>
            <a:endParaRPr lang="en-GB" dirty="0"/>
          </a:p>
        </p:txBody>
      </p:sp>
      <p:sp>
        <p:nvSpPr>
          <p:cNvPr id="9" name="Text Box 7"/>
          <p:cNvSpPr txBox="1">
            <a:spLocks noChangeArrowheads="1"/>
          </p:cNvSpPr>
          <p:nvPr/>
        </p:nvSpPr>
        <p:spPr bwMode="auto">
          <a:xfrm>
            <a:off x="1440184" y="4502787"/>
            <a:ext cx="2015808" cy="1800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200" tIns="15120" rIns="25200" bIns="15120">
            <a:spAutoFit/>
          </a:bodyPr>
          <a:lstStyle>
            <a:lvl1pPr eaLnBrk="0" hangingPunct="0">
              <a:defRPr sz="2800" b="1">
                <a:solidFill>
                  <a:srgbClr val="0079C1"/>
                </a:solidFill>
                <a:latin typeface="Arial" charset="0"/>
                <a:ea typeface="ＭＳ Ｐゴシック" pitchFamily="34" charset="-128"/>
              </a:defRPr>
            </a:lvl1pPr>
            <a:lvl2pPr marL="742950" indent="-285750" eaLnBrk="0" hangingPunct="0">
              <a:defRPr sz="2800" b="1">
                <a:solidFill>
                  <a:srgbClr val="0079C1"/>
                </a:solidFill>
                <a:latin typeface="Arial" charset="0"/>
                <a:ea typeface="ＭＳ Ｐゴシック" pitchFamily="34" charset="-128"/>
              </a:defRPr>
            </a:lvl2pPr>
            <a:lvl3pPr marL="1143000" indent="-228600" eaLnBrk="0" hangingPunct="0">
              <a:defRPr sz="2800" b="1">
                <a:solidFill>
                  <a:srgbClr val="0079C1"/>
                </a:solidFill>
                <a:latin typeface="Arial" charset="0"/>
                <a:ea typeface="ＭＳ Ｐゴシック" pitchFamily="34" charset="-128"/>
              </a:defRPr>
            </a:lvl3pPr>
            <a:lvl4pPr marL="1600200" indent="-228600" eaLnBrk="0" hangingPunct="0">
              <a:defRPr sz="2800" b="1">
                <a:solidFill>
                  <a:srgbClr val="0079C1"/>
                </a:solidFill>
                <a:latin typeface="Arial" charset="0"/>
                <a:ea typeface="ＭＳ Ｐゴシック" pitchFamily="34" charset="-128"/>
              </a:defRPr>
            </a:lvl4pPr>
            <a:lvl5pPr marL="2057400" indent="-228600" eaLnBrk="0" hangingPunct="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eaLnBrk="1" hangingPunct="1">
              <a:defRPr/>
            </a:pPr>
            <a:r>
              <a:rPr lang="en-GB" sz="1400" dirty="0" smtClean="0">
                <a:solidFill>
                  <a:schemeClr val="tx2"/>
                </a:solidFill>
              </a:rPr>
              <a:t>Place your chosen image here. The four corners must just cover the arrow tips. For covers, the three pictures should be the same size and in a straight line.   </a:t>
            </a:r>
            <a:endParaRPr lang="en-GB" dirty="0" smtClean="0"/>
          </a:p>
        </p:txBody>
      </p:sp>
      <p:pic>
        <p:nvPicPr>
          <p:cNvPr id="10" name="Picture 44" descr="National_Grid_logo_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4525" y="480062"/>
            <a:ext cx="2562543" cy="52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2" name="Rectangle 14"/>
          <p:cNvSpPr>
            <a:spLocks noGrp="1" noChangeArrowheads="1"/>
          </p:cNvSpPr>
          <p:nvPr>
            <p:ph type="ctrTitle" sz="quarter"/>
          </p:nvPr>
        </p:nvSpPr>
        <p:spPr>
          <a:xfrm>
            <a:off x="831217" y="1872916"/>
            <a:ext cx="11261408" cy="73250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lvl1pPr>
          </a:lstStyle>
          <a:p>
            <a:pPr lvl="0"/>
            <a:r>
              <a:rPr lang="en-US" noProof="0" smtClean="0"/>
              <a:t>Click to edit Master title style</a:t>
            </a:r>
          </a:p>
        </p:txBody>
      </p:sp>
      <p:sp>
        <p:nvSpPr>
          <p:cNvPr id="43023" name="Rectangle 15"/>
          <p:cNvSpPr>
            <a:spLocks noGrp="1" noChangeArrowheads="1"/>
          </p:cNvSpPr>
          <p:nvPr>
            <p:ph type="subTitle" sz="quarter" idx="1"/>
          </p:nvPr>
        </p:nvSpPr>
        <p:spPr>
          <a:xfrm>
            <a:off x="800104" y="7229795"/>
            <a:ext cx="11261408" cy="70453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spcBef>
                <a:spcPct val="20000"/>
              </a:spcBef>
              <a:spcAft>
                <a:spcPct val="0"/>
              </a:spcAft>
              <a:buFont typeface="Wingdings" pitchFamily="2" charset="2"/>
              <a:buNone/>
              <a:defRPr sz="2800">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97789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2E7870A-C790-4D2B-9B9D-C45219E52567}" type="datetime1">
              <a:rPr lang="en-US"/>
              <a:pPr>
                <a:defRPr/>
              </a:pPr>
              <a:t>10/21/2015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88CCA11-C886-4FC3-A7E8-ECF3E32E3FDB}" type="slidenum">
              <a:rPr lang="en-US"/>
              <a:pPr>
                <a:defRPr/>
              </a:pPr>
              <a:t>‹#›</a:t>
            </a:fld>
            <a:endParaRPr lang="en-US" dirty="0"/>
          </a:p>
        </p:txBody>
      </p:sp>
    </p:spTree>
    <p:extLst>
      <p:ext uri="{BB962C8B-B14F-4D97-AF65-F5344CB8AC3E}">
        <p14:creationId xmlns:p14="http://schemas.microsoft.com/office/powerpoint/2010/main" val="58920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0057" y="1066800"/>
            <a:ext cx="858697" cy="752094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1215" y="1066800"/>
            <a:ext cx="8285480" cy="75209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C9CCD822-B262-4A67-97E7-7040E64309AF}" type="datetime1">
              <a:rPr lang="en-US"/>
              <a:pPr>
                <a:defRPr/>
              </a:pPr>
              <a:t>10/21/2015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B40F71-80CA-4266-B10D-4D3F9B425246}" type="slidenum">
              <a:rPr lang="en-US"/>
              <a:pPr>
                <a:defRPr/>
              </a:pPr>
              <a:t>‹#›</a:t>
            </a:fld>
            <a:endParaRPr lang="en-US" dirty="0"/>
          </a:p>
        </p:txBody>
      </p:sp>
    </p:spTree>
    <p:extLst>
      <p:ext uri="{BB962C8B-B14F-4D97-AF65-F5344CB8AC3E}">
        <p14:creationId xmlns:p14="http://schemas.microsoft.com/office/powerpoint/2010/main" val="702051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79C1"/>
        </a:solidFill>
        <a:effectLst/>
      </p:bgPr>
    </p:bg>
    <p:spTree>
      <p:nvGrpSpPr>
        <p:cNvPr id="1" name=""/>
        <p:cNvGrpSpPr/>
        <p:nvPr/>
      </p:nvGrpSpPr>
      <p:grpSpPr>
        <a:xfrm>
          <a:off x="0" y="0"/>
          <a:ext cx="0" cy="0"/>
          <a:chOff x="0" y="0"/>
          <a:chExt cx="0" cy="0"/>
        </a:xfrm>
      </p:grpSpPr>
      <p:sp>
        <p:nvSpPr>
          <p:cNvPr id="4" name="Freeform 2"/>
          <p:cNvSpPr>
            <a:spLocks/>
          </p:cNvSpPr>
          <p:nvPr/>
        </p:nvSpPr>
        <p:spPr bwMode="auto">
          <a:xfrm>
            <a:off x="2" y="0"/>
            <a:ext cx="12823825" cy="3360420"/>
          </a:xfrm>
          <a:custGeom>
            <a:avLst/>
            <a:gdLst>
              <a:gd name="T0" fmla="*/ 0 w 5760"/>
              <a:gd name="T1" fmla="*/ 0 h 1512"/>
              <a:gd name="T2" fmla="*/ 0 w 5760"/>
              <a:gd name="T3" fmla="*/ 2147483647 h 1512"/>
              <a:gd name="T4" fmla="*/ 2147483647 w 5760"/>
              <a:gd name="T5" fmla="*/ 2147483647 h 1512"/>
              <a:gd name="T6" fmla="*/ 2147483647 w 5760"/>
              <a:gd name="T7" fmla="*/ 2147483647 h 1512"/>
              <a:gd name="T8" fmla="*/ 2147483647 w 5760"/>
              <a:gd name="T9" fmla="*/ 2147483647 h 1512"/>
              <a:gd name="T10" fmla="*/ 2147483647 w 5760"/>
              <a:gd name="T11" fmla="*/ 2147483647 h 1512"/>
              <a:gd name="T12" fmla="*/ 2147483647 w 5760"/>
              <a:gd name="T13" fmla="*/ 0 h 1512"/>
              <a:gd name="T14" fmla="*/ 0 w 5760"/>
              <a:gd name="T15" fmla="*/ 0 h 15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60" h="1512">
                <a:moveTo>
                  <a:pt x="0" y="0"/>
                </a:moveTo>
                <a:lnTo>
                  <a:pt x="0" y="1368"/>
                </a:lnTo>
                <a:lnTo>
                  <a:pt x="1008" y="1368"/>
                </a:lnTo>
                <a:lnTo>
                  <a:pt x="1152" y="1512"/>
                </a:lnTo>
                <a:lnTo>
                  <a:pt x="1296" y="1368"/>
                </a:lnTo>
                <a:lnTo>
                  <a:pt x="5760" y="1368"/>
                </a:lnTo>
                <a:lnTo>
                  <a:pt x="5760" y="0"/>
                </a:lnTo>
                <a:lnTo>
                  <a:pt x="0"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8016" tIns="64008" rIns="128016" bIns="64008"/>
          <a:lstStyle/>
          <a:p>
            <a:endParaRPr lang="en-GB" dirty="0"/>
          </a:p>
        </p:txBody>
      </p:sp>
      <p:pic>
        <p:nvPicPr>
          <p:cNvPr id="5" name="Picture 7" descr="National_Grid_logo_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4525" y="480062"/>
            <a:ext cx="2562543" cy="52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9" name="Rectangle 3"/>
          <p:cNvSpPr>
            <a:spLocks noGrp="1" noChangeArrowheads="1"/>
          </p:cNvSpPr>
          <p:nvPr>
            <p:ph type="ctrTitle" sz="quarter"/>
          </p:nvPr>
        </p:nvSpPr>
        <p:spPr>
          <a:xfrm>
            <a:off x="831217" y="1872916"/>
            <a:ext cx="11261408" cy="73250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lvl1pPr>
          </a:lstStyle>
          <a:p>
            <a:pPr lvl="0"/>
            <a:r>
              <a:rPr lang="en-US" noProof="0" smtClean="0"/>
              <a:t>Click to edit Master title style</a:t>
            </a:r>
          </a:p>
        </p:txBody>
      </p:sp>
      <p:sp>
        <p:nvSpPr>
          <p:cNvPr id="101380" name="Rectangle 4"/>
          <p:cNvSpPr>
            <a:spLocks noGrp="1" noChangeArrowheads="1"/>
          </p:cNvSpPr>
          <p:nvPr>
            <p:ph type="subTitle" sz="quarter" idx="1"/>
          </p:nvPr>
        </p:nvSpPr>
        <p:spPr>
          <a:xfrm>
            <a:off x="800104" y="4036060"/>
            <a:ext cx="11261408" cy="70453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spcBef>
                <a:spcPct val="20000"/>
              </a:spcBef>
              <a:spcAft>
                <a:spcPct val="0"/>
              </a:spcAft>
              <a:buFont typeface="Wingdings" pitchFamily="2" charset="2"/>
              <a:buNone/>
              <a:defRPr sz="2800">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2787368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fld id="{ACB818A5-3914-408B-8CDB-7B6122C0005F}" type="datetime1">
              <a:rPr lang="en-US"/>
              <a:pPr>
                <a:defRPr/>
              </a:pPr>
              <a:t>10/21/2015</a:t>
            </a:fld>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B7D51CC3-0B68-42B0-8680-C899629AFCCF}" type="slidenum">
              <a:rPr lang="en-US"/>
              <a:pPr>
                <a:defRPr/>
              </a:pPr>
              <a:t>‹#›</a:t>
            </a:fld>
            <a:endParaRPr lang="en-US" dirty="0"/>
          </a:p>
        </p:txBody>
      </p:sp>
    </p:spTree>
    <p:extLst>
      <p:ext uri="{BB962C8B-B14F-4D97-AF65-F5344CB8AC3E}">
        <p14:creationId xmlns:p14="http://schemas.microsoft.com/office/powerpoint/2010/main" val="438667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2"/>
            <a:ext cx="10881360" cy="185281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400"/>
            <a:ext cx="10881360" cy="2100262"/>
          </a:xfrm>
        </p:spPr>
        <p:txBody>
          <a:bodyPr anchor="b"/>
          <a:lstStyle>
            <a:lvl1pPr marL="0" indent="0">
              <a:buNone/>
              <a:defRPr sz="2800"/>
            </a:lvl1pPr>
            <a:lvl2pPr marL="640080" indent="0">
              <a:buNone/>
              <a:defRPr sz="2500"/>
            </a:lvl2pPr>
            <a:lvl3pPr marL="1280160" indent="0">
              <a:buNone/>
              <a:defRPr sz="2200"/>
            </a:lvl3pPr>
            <a:lvl4pPr marL="1920240" indent="0">
              <a:buNone/>
              <a:defRPr sz="2000"/>
            </a:lvl4pPr>
            <a:lvl5pPr marL="2560320" indent="0">
              <a:buNone/>
              <a:defRPr sz="2000"/>
            </a:lvl5pPr>
            <a:lvl6pPr marL="3200400" indent="0">
              <a:buNone/>
              <a:defRPr sz="2000"/>
            </a:lvl6pPr>
            <a:lvl7pPr marL="3840480" indent="0">
              <a:buNone/>
              <a:defRPr sz="2000"/>
            </a:lvl7pPr>
            <a:lvl8pPr marL="4480560" indent="0">
              <a:buNone/>
              <a:defRPr sz="2000"/>
            </a:lvl8pPr>
            <a:lvl9pPr marL="5120640" indent="0">
              <a:buNone/>
              <a:defRPr sz="20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CF748F7C-4FBF-4F95-A562-E309765F02A0}" type="datetime1">
              <a:rPr lang="en-US"/>
              <a:pPr>
                <a:defRPr/>
              </a:pPr>
              <a:t>10/21/2015</a:t>
            </a:fld>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18F21F91-BF84-441E-8DBA-C69951E7C427}" type="slidenum">
              <a:rPr lang="en-US"/>
              <a:pPr>
                <a:defRPr/>
              </a:pPr>
              <a:t>‹#›</a:t>
            </a:fld>
            <a:endParaRPr lang="en-US" dirty="0"/>
          </a:p>
        </p:txBody>
      </p:sp>
    </p:spTree>
    <p:extLst>
      <p:ext uri="{BB962C8B-B14F-4D97-AF65-F5344CB8AC3E}">
        <p14:creationId xmlns:p14="http://schemas.microsoft.com/office/powerpoint/2010/main" val="2238524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1217" y="2080260"/>
            <a:ext cx="5556251" cy="650748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600826" y="2080260"/>
            <a:ext cx="5556251" cy="650748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fld id="{CB048689-2D5E-4D63-AAB1-8DB18FA013B9}" type="datetime1">
              <a:rPr lang="en-US"/>
              <a:pPr>
                <a:defRPr/>
              </a:pPr>
              <a:t>10/21/2015</a:t>
            </a:fld>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B83DD19A-D609-4072-B9B7-60D9476EC77E}" type="slidenum">
              <a:rPr lang="en-US"/>
              <a:pPr>
                <a:defRPr/>
              </a:pPr>
              <a:t>‹#›</a:t>
            </a:fld>
            <a:endParaRPr lang="en-US" dirty="0"/>
          </a:p>
        </p:txBody>
      </p:sp>
    </p:spTree>
    <p:extLst>
      <p:ext uri="{BB962C8B-B14F-4D97-AF65-F5344CB8AC3E}">
        <p14:creationId xmlns:p14="http://schemas.microsoft.com/office/powerpoint/2010/main" val="131016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1252185"/>
            <a:ext cx="11521440" cy="73250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2"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2"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7"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fld id="{D51A42F3-A090-45A5-BCA5-B82F6AD6BD19}" type="datetime1">
              <a:rPr lang="en-US"/>
              <a:pPr>
                <a:defRPr/>
              </a:pPr>
              <a:t>10/21/2015</a:t>
            </a:fld>
            <a:endParaRPr lang="en-US" dirty="0"/>
          </a:p>
        </p:txBody>
      </p:sp>
      <p:sp>
        <p:nvSpPr>
          <p:cNvPr id="8"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
          <p:cNvSpPr>
            <a:spLocks noGrp="1" noChangeArrowheads="1"/>
          </p:cNvSpPr>
          <p:nvPr>
            <p:ph type="sldNum" sz="quarter" idx="12"/>
          </p:nvPr>
        </p:nvSpPr>
        <p:spPr>
          <a:ln/>
        </p:spPr>
        <p:txBody>
          <a:bodyPr/>
          <a:lstStyle>
            <a:lvl1pPr>
              <a:defRPr/>
            </a:lvl1pPr>
          </a:lstStyle>
          <a:p>
            <a:pPr>
              <a:defRPr/>
            </a:pPr>
            <a:fld id="{69B628C4-FF70-4D71-B78E-440508CA5D8F}" type="slidenum">
              <a:rPr lang="en-US"/>
              <a:pPr>
                <a:defRPr/>
              </a:pPr>
              <a:t>‹#›</a:t>
            </a:fld>
            <a:endParaRPr lang="en-US" dirty="0"/>
          </a:p>
        </p:txBody>
      </p:sp>
    </p:spTree>
    <p:extLst>
      <p:ext uri="{BB962C8B-B14F-4D97-AF65-F5344CB8AC3E}">
        <p14:creationId xmlns:p14="http://schemas.microsoft.com/office/powerpoint/2010/main" val="2455368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sz="half" idx="10"/>
          </p:nvPr>
        </p:nvSpPr>
        <p:spPr>
          <a:ln/>
        </p:spPr>
        <p:txBody>
          <a:bodyPr/>
          <a:lstStyle>
            <a:lvl1pPr>
              <a:defRPr/>
            </a:lvl1pPr>
          </a:lstStyle>
          <a:p>
            <a:pPr>
              <a:defRPr/>
            </a:pPr>
            <a:fld id="{07E7AA86-5281-439D-9744-5EF30E50FB69}" type="datetime1">
              <a:rPr lang="en-US"/>
              <a:pPr>
                <a:defRPr/>
              </a:pPr>
              <a:t>10/21/2015</a:t>
            </a:fld>
            <a:endParaRPr lang="en-US" dirty="0"/>
          </a:p>
        </p:txBody>
      </p:sp>
      <p:sp>
        <p:nvSpPr>
          <p:cNvPr id="4"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
          <p:cNvSpPr>
            <a:spLocks noGrp="1" noChangeArrowheads="1"/>
          </p:cNvSpPr>
          <p:nvPr>
            <p:ph type="sldNum" sz="quarter" idx="12"/>
          </p:nvPr>
        </p:nvSpPr>
        <p:spPr>
          <a:ln/>
        </p:spPr>
        <p:txBody>
          <a:bodyPr/>
          <a:lstStyle>
            <a:lvl1pPr>
              <a:defRPr/>
            </a:lvl1pPr>
          </a:lstStyle>
          <a:p>
            <a:pPr>
              <a:defRPr/>
            </a:pPr>
            <a:fld id="{067E944E-AC0A-4ECD-8612-88E30ABD3286}" type="slidenum">
              <a:rPr lang="en-US"/>
              <a:pPr>
                <a:defRPr/>
              </a:pPr>
              <a:t>‹#›</a:t>
            </a:fld>
            <a:endParaRPr lang="en-US" dirty="0"/>
          </a:p>
        </p:txBody>
      </p:sp>
    </p:spTree>
    <p:extLst>
      <p:ext uri="{BB962C8B-B14F-4D97-AF65-F5344CB8AC3E}">
        <p14:creationId xmlns:p14="http://schemas.microsoft.com/office/powerpoint/2010/main" val="25381173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B1C72AF4-0352-4AFE-A9E1-9907CC53D9F5}" type="datetime1">
              <a:rPr lang="en-US"/>
              <a:pPr>
                <a:defRPr/>
              </a:pPr>
              <a:t>10/21/2015</a:t>
            </a:fld>
            <a:endParaRPr lang="en-US" dirty="0"/>
          </a:p>
        </p:txBody>
      </p:sp>
      <p:sp>
        <p:nvSpPr>
          <p:cNvPr id="3"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
          <p:cNvSpPr>
            <a:spLocks noGrp="1" noChangeArrowheads="1"/>
          </p:cNvSpPr>
          <p:nvPr>
            <p:ph type="sldNum" sz="quarter" idx="12"/>
          </p:nvPr>
        </p:nvSpPr>
        <p:spPr>
          <a:ln/>
        </p:spPr>
        <p:txBody>
          <a:bodyPr/>
          <a:lstStyle>
            <a:lvl1pPr>
              <a:defRPr/>
            </a:lvl1pPr>
          </a:lstStyle>
          <a:p>
            <a:pPr>
              <a:defRPr/>
            </a:pPr>
            <a:fld id="{13963357-9860-4223-85C7-8807DAE61328}" type="slidenum">
              <a:rPr lang="en-US"/>
              <a:pPr>
                <a:defRPr/>
              </a:pPr>
              <a:t>‹#›</a:t>
            </a:fld>
            <a:endParaRPr lang="en-US" dirty="0"/>
          </a:p>
        </p:txBody>
      </p:sp>
    </p:spTree>
    <p:extLst>
      <p:ext uri="{BB962C8B-B14F-4D97-AF65-F5344CB8AC3E}">
        <p14:creationId xmlns:p14="http://schemas.microsoft.com/office/powerpoint/2010/main" val="15963883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2" y="1018101"/>
            <a:ext cx="4211638" cy="991040"/>
          </a:xfrm>
        </p:spPr>
        <p:txBody>
          <a:bodyPr/>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1" y="382272"/>
            <a:ext cx="7156451"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2" y="2009142"/>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616E2DFE-DDE9-48E0-A551-56301299DC48}" type="datetime1">
              <a:rPr lang="en-US"/>
              <a:pPr>
                <a:defRPr/>
              </a:pPr>
              <a:t>10/21/2015</a:t>
            </a:fld>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BD61F87C-49AA-4573-928D-02F9D8740AE2}" type="slidenum">
              <a:rPr lang="en-US"/>
              <a:pPr>
                <a:defRPr/>
              </a:pPr>
              <a:t>‹#›</a:t>
            </a:fld>
            <a:endParaRPr lang="en-US" dirty="0"/>
          </a:p>
        </p:txBody>
      </p:sp>
    </p:spTree>
    <p:extLst>
      <p:ext uri="{BB962C8B-B14F-4D97-AF65-F5344CB8AC3E}">
        <p14:creationId xmlns:p14="http://schemas.microsoft.com/office/powerpoint/2010/main" val="420772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B0C300C-6A83-4260-B7DA-09B5BE8F3C18}" type="datetime1">
              <a:rPr lang="en-US"/>
              <a:pPr>
                <a:defRPr/>
              </a:pPr>
              <a:t>10/21/2015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705FC88-06C1-4990-BB8D-71095149E70A}" type="slidenum">
              <a:rPr lang="en-US"/>
              <a:pPr>
                <a:defRPr/>
              </a:pPr>
              <a:t>‹#›</a:t>
            </a:fld>
            <a:endParaRPr lang="en-US" dirty="0"/>
          </a:p>
        </p:txBody>
      </p:sp>
    </p:spTree>
    <p:extLst>
      <p:ext uri="{BB962C8B-B14F-4D97-AF65-F5344CB8AC3E}">
        <p14:creationId xmlns:p14="http://schemas.microsoft.com/office/powerpoint/2010/main" val="987022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954121"/>
            <a:ext cx="7680960" cy="560154"/>
          </a:xfrm>
        </p:spPr>
        <p:txBody>
          <a:bodyPr/>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en-GB" noProof="0" dirty="0" smtClean="0"/>
          </a:p>
        </p:txBody>
      </p:sp>
      <p:sp>
        <p:nvSpPr>
          <p:cNvPr id="4" name="Text Placeholder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7DCF4E30-156B-4523-9372-38947BD1EFD3}" type="datetime1">
              <a:rPr lang="en-US"/>
              <a:pPr>
                <a:defRPr/>
              </a:pPr>
              <a:t>10/21/2015</a:t>
            </a:fld>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9E2C9841-80D5-44DB-B61B-D910AD36910F}" type="slidenum">
              <a:rPr lang="en-US"/>
              <a:pPr>
                <a:defRPr/>
              </a:pPr>
              <a:t>‹#›</a:t>
            </a:fld>
            <a:endParaRPr lang="en-US" dirty="0"/>
          </a:p>
        </p:txBody>
      </p:sp>
    </p:spTree>
    <p:extLst>
      <p:ext uri="{BB962C8B-B14F-4D97-AF65-F5344CB8AC3E}">
        <p14:creationId xmlns:p14="http://schemas.microsoft.com/office/powerpoint/2010/main" val="1953844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fld id="{12728A71-B33F-441D-AE67-49DB614AD31F}" type="datetime1">
              <a:rPr lang="en-US"/>
              <a:pPr>
                <a:defRPr/>
              </a:pPr>
              <a:t>10/21/2015</a:t>
            </a:fld>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03592182-CAD4-4E4B-B155-AFE4B32FE81F}" type="slidenum">
              <a:rPr lang="en-US"/>
              <a:pPr>
                <a:defRPr/>
              </a:pPr>
              <a:t>‹#›</a:t>
            </a:fld>
            <a:endParaRPr lang="en-US" dirty="0"/>
          </a:p>
        </p:txBody>
      </p:sp>
    </p:spTree>
    <p:extLst>
      <p:ext uri="{BB962C8B-B14F-4D97-AF65-F5344CB8AC3E}">
        <p14:creationId xmlns:p14="http://schemas.microsoft.com/office/powerpoint/2010/main" val="3754725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0057" y="1066800"/>
            <a:ext cx="858697" cy="752094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1215" y="1066800"/>
            <a:ext cx="8285480" cy="75209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fld id="{2CE275E7-1D0E-42D1-AC81-96F1928E2A2F}" type="datetime1">
              <a:rPr lang="en-US"/>
              <a:pPr>
                <a:defRPr/>
              </a:pPr>
              <a:t>10/21/2015</a:t>
            </a:fld>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26F9A6EA-AFC7-4E2A-BAE5-C6FF68C9C34C}" type="slidenum">
              <a:rPr lang="en-US"/>
              <a:pPr>
                <a:defRPr/>
              </a:pPr>
              <a:t>‹#›</a:t>
            </a:fld>
            <a:endParaRPr lang="en-US" dirty="0"/>
          </a:p>
        </p:txBody>
      </p:sp>
    </p:spTree>
    <p:extLst>
      <p:ext uri="{BB962C8B-B14F-4D97-AF65-F5344CB8AC3E}">
        <p14:creationId xmlns:p14="http://schemas.microsoft.com/office/powerpoint/2010/main" val="76146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2"/>
            <a:ext cx="10881360" cy="185281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400"/>
            <a:ext cx="10881360" cy="2100262"/>
          </a:xfrm>
        </p:spPr>
        <p:txBody>
          <a:bodyPr anchor="b"/>
          <a:lstStyle>
            <a:lvl1pPr marL="0" indent="0">
              <a:buNone/>
              <a:defRPr sz="2800"/>
            </a:lvl1pPr>
            <a:lvl2pPr marL="640080" indent="0">
              <a:buNone/>
              <a:defRPr sz="2500"/>
            </a:lvl2pPr>
            <a:lvl3pPr marL="1280160" indent="0">
              <a:buNone/>
              <a:defRPr sz="2200"/>
            </a:lvl3pPr>
            <a:lvl4pPr marL="1920240" indent="0">
              <a:buNone/>
              <a:defRPr sz="2000"/>
            </a:lvl4pPr>
            <a:lvl5pPr marL="2560320" indent="0">
              <a:buNone/>
              <a:defRPr sz="2000"/>
            </a:lvl5pPr>
            <a:lvl6pPr marL="3200400" indent="0">
              <a:buNone/>
              <a:defRPr sz="2000"/>
            </a:lvl6pPr>
            <a:lvl7pPr marL="3840480" indent="0">
              <a:buNone/>
              <a:defRPr sz="2000"/>
            </a:lvl7pPr>
            <a:lvl8pPr marL="4480560" indent="0">
              <a:buNone/>
              <a:defRPr sz="2000"/>
            </a:lvl8pPr>
            <a:lvl9pPr marL="5120640" indent="0">
              <a:buNone/>
              <a:defRPr sz="2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20E6FB1-2786-4C2C-8CEE-E4CE2362AFC1}" type="datetime1">
              <a:rPr lang="en-US"/>
              <a:pPr>
                <a:defRPr/>
              </a:pPr>
              <a:t>10/21/2015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0793AE9-D57A-4316-858B-0834C4F248F5}" type="slidenum">
              <a:rPr lang="en-US"/>
              <a:pPr>
                <a:defRPr/>
              </a:pPr>
              <a:t>‹#›</a:t>
            </a:fld>
            <a:endParaRPr lang="en-US" dirty="0"/>
          </a:p>
        </p:txBody>
      </p:sp>
    </p:spTree>
    <p:extLst>
      <p:ext uri="{BB962C8B-B14F-4D97-AF65-F5344CB8AC3E}">
        <p14:creationId xmlns:p14="http://schemas.microsoft.com/office/powerpoint/2010/main" val="85604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1217" y="2080260"/>
            <a:ext cx="5556251" cy="650748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600826" y="2080260"/>
            <a:ext cx="5556251" cy="650748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8718F252-7A3B-40CD-BF65-64FDAD2B563F}" type="datetime1">
              <a:rPr lang="en-US"/>
              <a:pPr>
                <a:defRPr/>
              </a:pPr>
              <a:t>10/21/2015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227C783-70C0-4BD5-8E47-80A7FDB0758F}" type="slidenum">
              <a:rPr lang="en-US"/>
              <a:pPr>
                <a:defRPr/>
              </a:pPr>
              <a:t>‹#›</a:t>
            </a:fld>
            <a:endParaRPr lang="en-US" dirty="0"/>
          </a:p>
        </p:txBody>
      </p:sp>
    </p:spTree>
    <p:extLst>
      <p:ext uri="{BB962C8B-B14F-4D97-AF65-F5344CB8AC3E}">
        <p14:creationId xmlns:p14="http://schemas.microsoft.com/office/powerpoint/2010/main" val="323347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1252185"/>
            <a:ext cx="11521440" cy="73250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2"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2"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7"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A8CA3812-40EB-47B1-8350-61A2561B994D}" type="datetime1">
              <a:rPr lang="en-US"/>
              <a:pPr>
                <a:defRPr/>
              </a:pPr>
              <a:t>10/21/2015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2FC7608-6394-4DE3-89D2-8CD702249707}" type="slidenum">
              <a:rPr lang="en-US"/>
              <a:pPr>
                <a:defRPr/>
              </a:pPr>
              <a:t>‹#›</a:t>
            </a:fld>
            <a:endParaRPr lang="en-US" dirty="0"/>
          </a:p>
        </p:txBody>
      </p:sp>
    </p:spTree>
    <p:extLst>
      <p:ext uri="{BB962C8B-B14F-4D97-AF65-F5344CB8AC3E}">
        <p14:creationId xmlns:p14="http://schemas.microsoft.com/office/powerpoint/2010/main" val="31249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08DCD826-14A8-4E29-9DEA-56B8B6707BB8}" type="datetime1">
              <a:rPr lang="en-US"/>
              <a:pPr>
                <a:defRPr/>
              </a:pPr>
              <a:t>10/21/2015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E563C22-470A-443B-8AD0-3FD50422C765}" type="slidenum">
              <a:rPr lang="en-US"/>
              <a:pPr>
                <a:defRPr/>
              </a:pPr>
              <a:t>‹#›</a:t>
            </a:fld>
            <a:endParaRPr lang="en-US" dirty="0"/>
          </a:p>
        </p:txBody>
      </p:sp>
    </p:spTree>
    <p:extLst>
      <p:ext uri="{BB962C8B-B14F-4D97-AF65-F5344CB8AC3E}">
        <p14:creationId xmlns:p14="http://schemas.microsoft.com/office/powerpoint/2010/main" val="61810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CCB2F0F-722C-4C9D-BE92-5EBB38185B37}" type="datetime1">
              <a:rPr lang="en-US"/>
              <a:pPr>
                <a:defRPr/>
              </a:pPr>
              <a:t>10/21/2015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5EBA51C-706B-478B-A1C4-09B929EF2026}" type="slidenum">
              <a:rPr lang="en-US"/>
              <a:pPr>
                <a:defRPr/>
              </a:pPr>
              <a:t>‹#›</a:t>
            </a:fld>
            <a:endParaRPr lang="en-US" dirty="0"/>
          </a:p>
        </p:txBody>
      </p:sp>
    </p:spTree>
    <p:extLst>
      <p:ext uri="{BB962C8B-B14F-4D97-AF65-F5344CB8AC3E}">
        <p14:creationId xmlns:p14="http://schemas.microsoft.com/office/powerpoint/2010/main" val="195786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2" y="1018101"/>
            <a:ext cx="4211638" cy="991040"/>
          </a:xfrm>
        </p:spPr>
        <p:txBody>
          <a:bodyPr/>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1" y="382272"/>
            <a:ext cx="7156451"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2" y="2009142"/>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474A8C5-D2B5-4945-965B-21A4F51726F2}" type="datetime1">
              <a:rPr lang="en-US"/>
              <a:pPr>
                <a:defRPr/>
              </a:pPr>
              <a:t>10/21/2015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C193ED1-472E-4682-BFEA-4C5BA3F8525A}" type="slidenum">
              <a:rPr lang="en-US"/>
              <a:pPr>
                <a:defRPr/>
              </a:pPr>
              <a:t>‹#›</a:t>
            </a:fld>
            <a:endParaRPr lang="en-US" dirty="0"/>
          </a:p>
        </p:txBody>
      </p:sp>
    </p:spTree>
    <p:extLst>
      <p:ext uri="{BB962C8B-B14F-4D97-AF65-F5344CB8AC3E}">
        <p14:creationId xmlns:p14="http://schemas.microsoft.com/office/powerpoint/2010/main" val="1111961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954121"/>
            <a:ext cx="7680960" cy="560154"/>
          </a:xfrm>
        </p:spPr>
        <p:txBody>
          <a:bodyPr/>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en-GB" noProof="0" dirty="0" smtClean="0"/>
          </a:p>
        </p:txBody>
      </p:sp>
      <p:sp>
        <p:nvSpPr>
          <p:cNvPr id="4" name="Text Placeholder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0EB7D03-0A75-4DA6-BAF1-2A21E5DF24BE}" type="datetime1">
              <a:rPr lang="en-US"/>
              <a:pPr>
                <a:defRPr/>
              </a:pPr>
              <a:t>10/21/2015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70C412-D510-46A7-83A3-A2E1B823AE88}" type="slidenum">
              <a:rPr lang="en-US"/>
              <a:pPr>
                <a:defRPr/>
              </a:pPr>
              <a:t>‹#›</a:t>
            </a:fld>
            <a:endParaRPr lang="en-US" dirty="0"/>
          </a:p>
        </p:txBody>
      </p:sp>
    </p:spTree>
    <p:extLst>
      <p:ext uri="{BB962C8B-B14F-4D97-AF65-F5344CB8AC3E}">
        <p14:creationId xmlns:p14="http://schemas.microsoft.com/office/powerpoint/2010/main" val="90232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72" name="Rectangle 4"/>
          <p:cNvSpPr>
            <a:spLocks noGrp="1" noChangeArrowheads="1"/>
          </p:cNvSpPr>
          <p:nvPr>
            <p:ph type="dt" sz="half" idx="2"/>
          </p:nvPr>
        </p:nvSpPr>
        <p:spPr bwMode="auto">
          <a:xfrm>
            <a:off x="640080" y="8743315"/>
            <a:ext cx="298704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defRPr sz="2000">
                <a:ea typeface="ＭＳ Ｐゴシック" pitchFamily="34" charset="-128"/>
              </a:defRPr>
            </a:lvl1pPr>
          </a:lstStyle>
          <a:p>
            <a:pPr>
              <a:defRPr/>
            </a:pPr>
            <a:fld id="{F1404BD5-3FC4-4AC3-871F-E6137CCD16EE}" type="datetime1">
              <a:rPr lang="en-US"/>
              <a:pPr>
                <a:defRPr/>
              </a:pPr>
              <a:t>10/21/2015</a:t>
            </a:fld>
            <a:endParaRPr lang="en-US" dirty="0"/>
          </a:p>
        </p:txBody>
      </p:sp>
      <p:sp>
        <p:nvSpPr>
          <p:cNvPr id="32773" name="Rectangle 5"/>
          <p:cNvSpPr>
            <a:spLocks noGrp="1" noChangeArrowheads="1"/>
          </p:cNvSpPr>
          <p:nvPr>
            <p:ph type="ftr" sz="quarter" idx="3"/>
          </p:nvPr>
        </p:nvSpPr>
        <p:spPr bwMode="auto">
          <a:xfrm>
            <a:off x="4373880" y="8743315"/>
            <a:ext cx="405384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lgn="ctr">
              <a:defRPr sz="2000">
                <a:ea typeface="ＭＳ Ｐゴシック" pitchFamily="34" charset="-128"/>
              </a:defRPr>
            </a:lvl1pPr>
          </a:lstStyle>
          <a:p>
            <a:pPr>
              <a:defRPr/>
            </a:pPr>
            <a:endParaRPr lang="en-US" dirty="0"/>
          </a:p>
        </p:txBody>
      </p:sp>
      <p:sp>
        <p:nvSpPr>
          <p:cNvPr id="32774" name="Rectangle 6"/>
          <p:cNvSpPr>
            <a:spLocks noGrp="1" noChangeArrowheads="1"/>
          </p:cNvSpPr>
          <p:nvPr>
            <p:ph type="sldNum" sz="quarter" idx="4"/>
          </p:nvPr>
        </p:nvSpPr>
        <p:spPr bwMode="auto">
          <a:xfrm>
            <a:off x="9494520" y="8934450"/>
            <a:ext cx="2987040" cy="506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lgn="r">
              <a:defRPr sz="1700">
                <a:ea typeface="ＭＳ Ｐゴシック" pitchFamily="34" charset="-128"/>
              </a:defRPr>
            </a:lvl1pPr>
          </a:lstStyle>
          <a:p>
            <a:pPr>
              <a:defRPr/>
            </a:pPr>
            <a:fld id="{D1192147-6BD6-4A32-B54C-8BCDEA290554}" type="slidenum">
              <a:rPr lang="en-US"/>
              <a:pPr>
                <a:defRPr/>
              </a:pPr>
              <a:t>‹#›</a:t>
            </a:fld>
            <a:endParaRPr lang="en-US" dirty="0"/>
          </a:p>
        </p:txBody>
      </p:sp>
      <p:cxnSp>
        <p:nvCxnSpPr>
          <p:cNvPr id="4" name="Straight Connector 3"/>
          <p:cNvCxnSpPr/>
          <p:nvPr/>
        </p:nvCxnSpPr>
        <p:spPr>
          <a:xfrm>
            <a:off x="980125" y="1935800"/>
            <a:ext cx="11199177" cy="2222"/>
          </a:xfrm>
          <a:prstGeom prst="line">
            <a:avLst/>
          </a:prstGeom>
          <a:ln w="19050" cap="flat" cmpd="sng" algn="ctr">
            <a:solidFill>
              <a:srgbClr val="2478C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0" name="Rectangle 5"/>
          <p:cNvSpPr>
            <a:spLocks noGrp="1" noChangeArrowheads="1"/>
          </p:cNvSpPr>
          <p:nvPr>
            <p:ph type="title"/>
          </p:nvPr>
        </p:nvSpPr>
        <p:spPr bwMode="auto">
          <a:xfrm>
            <a:off x="831216" y="1061052"/>
            <a:ext cx="11330305" cy="73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b" anchorCtr="0" compatLnSpc="1">
            <a:prstTxWarp prst="textNoShape">
              <a:avLst/>
            </a:prstTxWarp>
            <a:spAutoFit/>
          </a:bodyPr>
          <a:lstStyle/>
          <a:p>
            <a:pPr lvl="0"/>
            <a:r>
              <a:rPr lang="en-GB" smtClean="0"/>
              <a:t>Click to edit Master title style</a:t>
            </a:r>
          </a:p>
        </p:txBody>
      </p:sp>
      <p:sp>
        <p:nvSpPr>
          <p:cNvPr id="1031" name="Rectangle 3"/>
          <p:cNvSpPr>
            <a:spLocks noGrp="1" noChangeArrowheads="1"/>
          </p:cNvSpPr>
          <p:nvPr>
            <p:ph type="body" idx="1"/>
          </p:nvPr>
        </p:nvSpPr>
        <p:spPr bwMode="auto">
          <a:xfrm>
            <a:off x="831216" y="2080260"/>
            <a:ext cx="11325860" cy="6507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27" descr="National_Grid_logo_blu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34525" y="480062"/>
            <a:ext cx="2562543" cy="52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01"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Lst>
  <p:hf hdr="0" ftr="0" dt="0"/>
  <p:txStyles>
    <p:titleStyle>
      <a:lvl1pPr algn="l" rtl="0" eaLnBrk="0" fontAlgn="base" hangingPunct="0">
        <a:spcBef>
          <a:spcPct val="0"/>
        </a:spcBef>
        <a:spcAft>
          <a:spcPct val="0"/>
        </a:spcAft>
        <a:defRPr sz="3900" b="1">
          <a:solidFill>
            <a:srgbClr val="0079C1"/>
          </a:solidFill>
          <a:latin typeface="+mj-lt"/>
          <a:ea typeface="+mj-ea"/>
          <a:cs typeface="+mj-cs"/>
        </a:defRPr>
      </a:lvl1pPr>
      <a:lvl2pPr algn="l" rtl="0" eaLnBrk="0" fontAlgn="base" hangingPunct="0">
        <a:spcBef>
          <a:spcPct val="0"/>
        </a:spcBef>
        <a:spcAft>
          <a:spcPct val="0"/>
        </a:spcAft>
        <a:defRPr sz="3900" b="1">
          <a:solidFill>
            <a:srgbClr val="0079C1"/>
          </a:solidFill>
          <a:latin typeface="Arial" charset="0"/>
          <a:ea typeface="ＭＳ Ｐゴシック" pitchFamily="34" charset="-128"/>
        </a:defRPr>
      </a:lvl2pPr>
      <a:lvl3pPr algn="l" rtl="0" eaLnBrk="0" fontAlgn="base" hangingPunct="0">
        <a:spcBef>
          <a:spcPct val="0"/>
        </a:spcBef>
        <a:spcAft>
          <a:spcPct val="0"/>
        </a:spcAft>
        <a:defRPr sz="3900" b="1">
          <a:solidFill>
            <a:srgbClr val="0079C1"/>
          </a:solidFill>
          <a:latin typeface="Arial" charset="0"/>
          <a:ea typeface="ＭＳ Ｐゴシック" pitchFamily="34" charset="-128"/>
        </a:defRPr>
      </a:lvl3pPr>
      <a:lvl4pPr algn="l" rtl="0" eaLnBrk="0" fontAlgn="base" hangingPunct="0">
        <a:spcBef>
          <a:spcPct val="0"/>
        </a:spcBef>
        <a:spcAft>
          <a:spcPct val="0"/>
        </a:spcAft>
        <a:defRPr sz="3900" b="1">
          <a:solidFill>
            <a:srgbClr val="0079C1"/>
          </a:solidFill>
          <a:latin typeface="Arial" charset="0"/>
          <a:ea typeface="ＭＳ Ｐゴシック" pitchFamily="34" charset="-128"/>
        </a:defRPr>
      </a:lvl4pPr>
      <a:lvl5pPr algn="l" rtl="0" eaLnBrk="0" fontAlgn="base" hangingPunct="0">
        <a:spcBef>
          <a:spcPct val="0"/>
        </a:spcBef>
        <a:spcAft>
          <a:spcPct val="0"/>
        </a:spcAft>
        <a:defRPr sz="3900" b="1">
          <a:solidFill>
            <a:srgbClr val="0079C1"/>
          </a:solidFill>
          <a:latin typeface="Arial" charset="0"/>
          <a:ea typeface="ＭＳ Ｐゴシック" pitchFamily="34" charset="-128"/>
        </a:defRPr>
      </a:lvl5pPr>
      <a:lvl6pPr marL="640080" algn="l" rtl="0" fontAlgn="base">
        <a:spcBef>
          <a:spcPct val="0"/>
        </a:spcBef>
        <a:spcAft>
          <a:spcPct val="0"/>
        </a:spcAft>
        <a:defRPr sz="3900" b="1">
          <a:solidFill>
            <a:srgbClr val="0079C1"/>
          </a:solidFill>
          <a:latin typeface="Arial" charset="0"/>
          <a:ea typeface="ＭＳ Ｐゴシック" pitchFamily="34" charset="-128"/>
        </a:defRPr>
      </a:lvl6pPr>
      <a:lvl7pPr marL="1280160" algn="l" rtl="0" fontAlgn="base">
        <a:spcBef>
          <a:spcPct val="0"/>
        </a:spcBef>
        <a:spcAft>
          <a:spcPct val="0"/>
        </a:spcAft>
        <a:defRPr sz="3900" b="1">
          <a:solidFill>
            <a:srgbClr val="0079C1"/>
          </a:solidFill>
          <a:latin typeface="Arial" charset="0"/>
          <a:ea typeface="ＭＳ Ｐゴシック" pitchFamily="34" charset="-128"/>
        </a:defRPr>
      </a:lvl7pPr>
      <a:lvl8pPr marL="1920240" algn="l" rtl="0" fontAlgn="base">
        <a:spcBef>
          <a:spcPct val="0"/>
        </a:spcBef>
        <a:spcAft>
          <a:spcPct val="0"/>
        </a:spcAft>
        <a:defRPr sz="3900" b="1">
          <a:solidFill>
            <a:srgbClr val="0079C1"/>
          </a:solidFill>
          <a:latin typeface="Arial" charset="0"/>
          <a:ea typeface="ＭＳ Ｐゴシック" pitchFamily="34" charset="-128"/>
        </a:defRPr>
      </a:lvl8pPr>
      <a:lvl9pPr marL="2560320" algn="l" rtl="0" fontAlgn="base">
        <a:spcBef>
          <a:spcPct val="0"/>
        </a:spcBef>
        <a:spcAft>
          <a:spcPct val="0"/>
        </a:spcAft>
        <a:defRPr sz="3900" b="1">
          <a:solidFill>
            <a:srgbClr val="0079C1"/>
          </a:solidFill>
          <a:latin typeface="Arial" charset="0"/>
          <a:ea typeface="ＭＳ Ｐゴシック" pitchFamily="34" charset="-128"/>
        </a:defRPr>
      </a:lvl9pPr>
    </p:titleStyle>
    <p:bodyStyle>
      <a:lvl1pPr marL="480060" indent="-480060" algn="l" rtl="0" eaLnBrk="0" fontAlgn="base" hangingPunct="0">
        <a:spcBef>
          <a:spcPct val="0"/>
        </a:spcBef>
        <a:spcAft>
          <a:spcPct val="50000"/>
        </a:spcAft>
        <a:buClr>
          <a:srgbClr val="0079C1"/>
        </a:buClr>
        <a:buFont typeface="Wingdings 2" pitchFamily="18" charset="2"/>
        <a:buChar char="¾"/>
        <a:defRPr sz="3400">
          <a:solidFill>
            <a:schemeClr val="tx2"/>
          </a:solidFill>
          <a:latin typeface="+mn-lt"/>
          <a:ea typeface="+mn-ea"/>
          <a:cs typeface="+mn-cs"/>
        </a:defRPr>
      </a:lvl1pPr>
      <a:lvl2pPr marL="1040130" indent="-400050" algn="l" rtl="0" eaLnBrk="0" fontAlgn="base" hangingPunct="0">
        <a:spcBef>
          <a:spcPct val="0"/>
        </a:spcBef>
        <a:spcAft>
          <a:spcPct val="50000"/>
        </a:spcAft>
        <a:buClr>
          <a:srgbClr val="0079C1"/>
        </a:buClr>
        <a:buFont typeface="Wingdings 2" pitchFamily="18" charset="2"/>
        <a:buChar char="¾"/>
        <a:defRPr sz="3100">
          <a:solidFill>
            <a:schemeClr val="tx2"/>
          </a:solidFill>
          <a:latin typeface="+mn-lt"/>
          <a:ea typeface="+mn-ea"/>
        </a:defRPr>
      </a:lvl2pPr>
      <a:lvl3pPr marL="1600200" indent="-320040" algn="l" rtl="0" eaLnBrk="0" fontAlgn="base" hangingPunct="0">
        <a:spcBef>
          <a:spcPct val="0"/>
        </a:spcBef>
        <a:spcAft>
          <a:spcPct val="50000"/>
        </a:spcAft>
        <a:buClr>
          <a:srgbClr val="0079C1"/>
        </a:buClr>
        <a:buFont typeface="Wingdings 2" pitchFamily="18" charset="2"/>
        <a:buChar char="¾"/>
        <a:defRPr sz="2800">
          <a:solidFill>
            <a:schemeClr val="tx2"/>
          </a:solidFill>
          <a:latin typeface="+mn-lt"/>
          <a:ea typeface="+mn-ea"/>
        </a:defRPr>
      </a:lvl3pPr>
      <a:lvl4pPr marL="2240280" indent="-320040" algn="l" rtl="0" eaLnBrk="0" fontAlgn="base" hangingPunct="0">
        <a:spcBef>
          <a:spcPct val="0"/>
        </a:spcBef>
        <a:spcAft>
          <a:spcPct val="50000"/>
        </a:spcAft>
        <a:buClr>
          <a:srgbClr val="0079C1"/>
        </a:buClr>
        <a:buFont typeface="Wingdings 2" pitchFamily="18" charset="2"/>
        <a:buChar char="¾"/>
        <a:defRPr>
          <a:solidFill>
            <a:schemeClr val="tx2"/>
          </a:solidFill>
          <a:latin typeface="+mn-lt"/>
          <a:ea typeface="+mn-ea"/>
        </a:defRPr>
      </a:lvl4pPr>
      <a:lvl5pPr marL="2880360" indent="-32004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5pPr>
      <a:lvl6pPr marL="3520440" indent="-32004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6pPr>
      <a:lvl7pPr marL="4160520" indent="-32004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7pPr>
      <a:lvl8pPr marL="4800600" indent="-32004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8pPr>
      <a:lvl9pPr marL="5440680" indent="-32004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dt" sz="half" idx="2"/>
          </p:nvPr>
        </p:nvSpPr>
        <p:spPr bwMode="auto">
          <a:xfrm>
            <a:off x="640080" y="8743315"/>
            <a:ext cx="298704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defRPr sz="2000">
                <a:ea typeface="ＭＳ Ｐゴシック" pitchFamily="34" charset="-128"/>
              </a:defRPr>
            </a:lvl1pPr>
          </a:lstStyle>
          <a:p>
            <a:pPr>
              <a:defRPr/>
            </a:pPr>
            <a:fld id="{84460690-6EEF-4BB5-A640-1FC94FAC630D}" type="datetime1">
              <a:rPr lang="en-US"/>
              <a:pPr>
                <a:defRPr/>
              </a:pPr>
              <a:t>10/21/2015</a:t>
            </a:fld>
            <a:endParaRPr lang="en-US" dirty="0"/>
          </a:p>
        </p:txBody>
      </p:sp>
      <p:sp>
        <p:nvSpPr>
          <p:cNvPr id="100355" name="Rectangle 3"/>
          <p:cNvSpPr>
            <a:spLocks noGrp="1" noChangeArrowheads="1"/>
          </p:cNvSpPr>
          <p:nvPr>
            <p:ph type="ftr" sz="quarter" idx="3"/>
          </p:nvPr>
        </p:nvSpPr>
        <p:spPr bwMode="auto">
          <a:xfrm>
            <a:off x="4373880" y="8743315"/>
            <a:ext cx="405384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lgn="ctr">
              <a:defRPr sz="2000">
                <a:ea typeface="ＭＳ Ｐゴシック" pitchFamily="34" charset="-128"/>
              </a:defRPr>
            </a:lvl1pPr>
          </a:lstStyle>
          <a:p>
            <a:pPr>
              <a:defRPr/>
            </a:pPr>
            <a:endParaRPr lang="en-US" dirty="0"/>
          </a:p>
        </p:txBody>
      </p:sp>
      <p:sp>
        <p:nvSpPr>
          <p:cNvPr id="100356" name="Rectangle 4"/>
          <p:cNvSpPr>
            <a:spLocks noGrp="1" noChangeArrowheads="1"/>
          </p:cNvSpPr>
          <p:nvPr>
            <p:ph type="sldNum" sz="quarter" idx="4"/>
          </p:nvPr>
        </p:nvSpPr>
        <p:spPr bwMode="auto">
          <a:xfrm>
            <a:off x="9174480" y="8743315"/>
            <a:ext cx="298704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lgn="r">
              <a:defRPr sz="2000">
                <a:ea typeface="ＭＳ Ｐゴシック" pitchFamily="34" charset="-128"/>
              </a:defRPr>
            </a:lvl1pPr>
          </a:lstStyle>
          <a:p>
            <a:pPr>
              <a:defRPr/>
            </a:pPr>
            <a:fld id="{388F9F38-98D9-4AA2-9501-CDC3834E79D3}" type="slidenum">
              <a:rPr lang="en-US"/>
              <a:pPr>
                <a:defRPr/>
              </a:pPr>
              <a:t>‹#›</a:t>
            </a:fld>
            <a:endParaRPr lang="en-US" dirty="0"/>
          </a:p>
        </p:txBody>
      </p:sp>
      <p:cxnSp>
        <p:nvCxnSpPr>
          <p:cNvPr id="4" name="Straight Connector 3"/>
          <p:cNvCxnSpPr/>
          <p:nvPr/>
        </p:nvCxnSpPr>
        <p:spPr>
          <a:xfrm>
            <a:off x="980125" y="1935800"/>
            <a:ext cx="11199177" cy="2222"/>
          </a:xfrm>
          <a:prstGeom prst="line">
            <a:avLst/>
          </a:prstGeom>
          <a:ln w="19050" cap="flat" cmpd="sng" algn="ctr">
            <a:solidFill>
              <a:srgbClr val="2478C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54" name="Rectangle 5"/>
          <p:cNvSpPr>
            <a:spLocks noGrp="1" noChangeArrowheads="1"/>
          </p:cNvSpPr>
          <p:nvPr>
            <p:ph type="title"/>
          </p:nvPr>
        </p:nvSpPr>
        <p:spPr bwMode="auto">
          <a:xfrm>
            <a:off x="831216" y="1061052"/>
            <a:ext cx="11330305" cy="73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b" anchorCtr="0" compatLnSpc="1">
            <a:prstTxWarp prst="textNoShape">
              <a:avLst/>
            </a:prstTxWarp>
            <a:spAutoFit/>
          </a:bodyPr>
          <a:lstStyle/>
          <a:p>
            <a:pPr lvl="0"/>
            <a:r>
              <a:rPr lang="en-GB" smtClean="0"/>
              <a:t>Click to edit Master title style</a:t>
            </a:r>
          </a:p>
        </p:txBody>
      </p:sp>
      <p:sp>
        <p:nvSpPr>
          <p:cNvPr id="2055" name="Rectangle 3"/>
          <p:cNvSpPr>
            <a:spLocks noGrp="1" noChangeArrowheads="1"/>
          </p:cNvSpPr>
          <p:nvPr>
            <p:ph type="body" idx="1"/>
          </p:nvPr>
        </p:nvSpPr>
        <p:spPr bwMode="auto">
          <a:xfrm>
            <a:off x="831216" y="2080260"/>
            <a:ext cx="11325860" cy="6507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6" name="Picture 11" descr="National_Grid_logo_blu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34525" y="480062"/>
            <a:ext cx="2562543" cy="52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02"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Lst>
  <p:hf hdr="0" ftr="0" dt="0"/>
  <p:txStyles>
    <p:titleStyle>
      <a:lvl1pPr algn="l" rtl="0" eaLnBrk="0" fontAlgn="base" hangingPunct="0">
        <a:spcBef>
          <a:spcPct val="0"/>
        </a:spcBef>
        <a:spcAft>
          <a:spcPct val="0"/>
        </a:spcAft>
        <a:defRPr sz="3900" b="1">
          <a:solidFill>
            <a:srgbClr val="0079C1"/>
          </a:solidFill>
          <a:latin typeface="+mj-lt"/>
          <a:ea typeface="+mj-ea"/>
          <a:cs typeface="+mj-cs"/>
        </a:defRPr>
      </a:lvl1pPr>
      <a:lvl2pPr algn="l" rtl="0" eaLnBrk="0" fontAlgn="base" hangingPunct="0">
        <a:spcBef>
          <a:spcPct val="0"/>
        </a:spcBef>
        <a:spcAft>
          <a:spcPct val="0"/>
        </a:spcAft>
        <a:defRPr sz="3900" b="1">
          <a:solidFill>
            <a:srgbClr val="0079C1"/>
          </a:solidFill>
          <a:latin typeface="Arial" charset="0"/>
          <a:ea typeface="ＭＳ Ｐゴシック" pitchFamily="34" charset="-128"/>
        </a:defRPr>
      </a:lvl2pPr>
      <a:lvl3pPr algn="l" rtl="0" eaLnBrk="0" fontAlgn="base" hangingPunct="0">
        <a:spcBef>
          <a:spcPct val="0"/>
        </a:spcBef>
        <a:spcAft>
          <a:spcPct val="0"/>
        </a:spcAft>
        <a:defRPr sz="3900" b="1">
          <a:solidFill>
            <a:srgbClr val="0079C1"/>
          </a:solidFill>
          <a:latin typeface="Arial" charset="0"/>
          <a:ea typeface="ＭＳ Ｐゴシック" pitchFamily="34" charset="-128"/>
        </a:defRPr>
      </a:lvl3pPr>
      <a:lvl4pPr algn="l" rtl="0" eaLnBrk="0" fontAlgn="base" hangingPunct="0">
        <a:spcBef>
          <a:spcPct val="0"/>
        </a:spcBef>
        <a:spcAft>
          <a:spcPct val="0"/>
        </a:spcAft>
        <a:defRPr sz="3900" b="1">
          <a:solidFill>
            <a:srgbClr val="0079C1"/>
          </a:solidFill>
          <a:latin typeface="Arial" charset="0"/>
          <a:ea typeface="ＭＳ Ｐゴシック" pitchFamily="34" charset="-128"/>
        </a:defRPr>
      </a:lvl4pPr>
      <a:lvl5pPr algn="l" rtl="0" eaLnBrk="0" fontAlgn="base" hangingPunct="0">
        <a:spcBef>
          <a:spcPct val="0"/>
        </a:spcBef>
        <a:spcAft>
          <a:spcPct val="0"/>
        </a:spcAft>
        <a:defRPr sz="3900" b="1">
          <a:solidFill>
            <a:srgbClr val="0079C1"/>
          </a:solidFill>
          <a:latin typeface="Arial" charset="0"/>
          <a:ea typeface="ＭＳ Ｐゴシック" pitchFamily="34" charset="-128"/>
        </a:defRPr>
      </a:lvl5pPr>
      <a:lvl6pPr marL="640080" algn="l" rtl="0" fontAlgn="base">
        <a:spcBef>
          <a:spcPct val="0"/>
        </a:spcBef>
        <a:spcAft>
          <a:spcPct val="0"/>
        </a:spcAft>
        <a:defRPr sz="3900" b="1">
          <a:solidFill>
            <a:srgbClr val="0079C1"/>
          </a:solidFill>
          <a:latin typeface="Arial" charset="0"/>
          <a:ea typeface="ＭＳ Ｐゴシック" pitchFamily="34" charset="-128"/>
        </a:defRPr>
      </a:lvl6pPr>
      <a:lvl7pPr marL="1280160" algn="l" rtl="0" fontAlgn="base">
        <a:spcBef>
          <a:spcPct val="0"/>
        </a:spcBef>
        <a:spcAft>
          <a:spcPct val="0"/>
        </a:spcAft>
        <a:defRPr sz="3900" b="1">
          <a:solidFill>
            <a:srgbClr val="0079C1"/>
          </a:solidFill>
          <a:latin typeface="Arial" charset="0"/>
          <a:ea typeface="ＭＳ Ｐゴシック" pitchFamily="34" charset="-128"/>
        </a:defRPr>
      </a:lvl7pPr>
      <a:lvl8pPr marL="1920240" algn="l" rtl="0" fontAlgn="base">
        <a:spcBef>
          <a:spcPct val="0"/>
        </a:spcBef>
        <a:spcAft>
          <a:spcPct val="0"/>
        </a:spcAft>
        <a:defRPr sz="3900" b="1">
          <a:solidFill>
            <a:srgbClr val="0079C1"/>
          </a:solidFill>
          <a:latin typeface="Arial" charset="0"/>
          <a:ea typeface="ＭＳ Ｐゴシック" pitchFamily="34" charset="-128"/>
        </a:defRPr>
      </a:lvl8pPr>
      <a:lvl9pPr marL="2560320" algn="l" rtl="0" fontAlgn="base">
        <a:spcBef>
          <a:spcPct val="0"/>
        </a:spcBef>
        <a:spcAft>
          <a:spcPct val="0"/>
        </a:spcAft>
        <a:defRPr sz="3900" b="1">
          <a:solidFill>
            <a:srgbClr val="0079C1"/>
          </a:solidFill>
          <a:latin typeface="Arial" charset="0"/>
          <a:ea typeface="ＭＳ Ｐゴシック" pitchFamily="34" charset="-128"/>
        </a:defRPr>
      </a:lvl9pPr>
    </p:titleStyle>
    <p:bodyStyle>
      <a:lvl1pPr marL="480060" indent="-480060" algn="l" rtl="0" eaLnBrk="0" fontAlgn="base" hangingPunct="0">
        <a:spcBef>
          <a:spcPct val="0"/>
        </a:spcBef>
        <a:spcAft>
          <a:spcPct val="50000"/>
        </a:spcAft>
        <a:buClr>
          <a:srgbClr val="0079C1"/>
        </a:buClr>
        <a:buFont typeface="Wingdings 2" pitchFamily="18" charset="2"/>
        <a:buChar char="¾"/>
        <a:defRPr sz="3400">
          <a:solidFill>
            <a:schemeClr val="tx2"/>
          </a:solidFill>
          <a:latin typeface="+mn-lt"/>
          <a:ea typeface="+mn-ea"/>
          <a:cs typeface="+mn-cs"/>
        </a:defRPr>
      </a:lvl1pPr>
      <a:lvl2pPr marL="1040130" indent="-400050" algn="l" rtl="0" eaLnBrk="0" fontAlgn="base" hangingPunct="0">
        <a:spcBef>
          <a:spcPct val="0"/>
        </a:spcBef>
        <a:spcAft>
          <a:spcPct val="50000"/>
        </a:spcAft>
        <a:buClr>
          <a:srgbClr val="0079C1"/>
        </a:buClr>
        <a:buFont typeface="Wingdings 2" pitchFamily="18" charset="2"/>
        <a:buChar char="¾"/>
        <a:defRPr sz="3100">
          <a:solidFill>
            <a:schemeClr val="tx2"/>
          </a:solidFill>
          <a:latin typeface="+mn-lt"/>
          <a:ea typeface="+mn-ea"/>
        </a:defRPr>
      </a:lvl2pPr>
      <a:lvl3pPr marL="1600200" indent="-320040" algn="l" rtl="0" eaLnBrk="0" fontAlgn="base" hangingPunct="0">
        <a:spcBef>
          <a:spcPct val="0"/>
        </a:spcBef>
        <a:spcAft>
          <a:spcPct val="50000"/>
        </a:spcAft>
        <a:buClr>
          <a:srgbClr val="0079C1"/>
        </a:buClr>
        <a:buFont typeface="Wingdings 2" pitchFamily="18" charset="2"/>
        <a:buChar char="¾"/>
        <a:defRPr sz="2800">
          <a:solidFill>
            <a:schemeClr val="tx2"/>
          </a:solidFill>
          <a:latin typeface="+mn-lt"/>
          <a:ea typeface="+mn-ea"/>
        </a:defRPr>
      </a:lvl3pPr>
      <a:lvl4pPr marL="2240280" indent="-320040" algn="l" rtl="0" eaLnBrk="0" fontAlgn="base" hangingPunct="0">
        <a:spcBef>
          <a:spcPct val="0"/>
        </a:spcBef>
        <a:spcAft>
          <a:spcPct val="50000"/>
        </a:spcAft>
        <a:buClr>
          <a:srgbClr val="0079C1"/>
        </a:buClr>
        <a:buFont typeface="Wingdings 2" pitchFamily="18" charset="2"/>
        <a:buChar char="¾"/>
        <a:defRPr>
          <a:solidFill>
            <a:schemeClr val="tx2"/>
          </a:solidFill>
          <a:latin typeface="+mn-lt"/>
          <a:ea typeface="+mn-ea"/>
        </a:defRPr>
      </a:lvl4pPr>
      <a:lvl5pPr marL="2880360" indent="-32004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5pPr>
      <a:lvl6pPr marL="3520440" indent="-320040" algn="l" rtl="0" fontAlgn="base">
        <a:spcBef>
          <a:spcPct val="0"/>
        </a:spcBef>
        <a:spcAft>
          <a:spcPct val="50000"/>
        </a:spcAft>
        <a:buClr>
          <a:srgbClr val="0079C1"/>
        </a:buClr>
        <a:buFont typeface="Wingdings 2" pitchFamily="18" charset="2"/>
        <a:buChar char="¾"/>
        <a:defRPr sz="2200">
          <a:solidFill>
            <a:schemeClr val="tx2"/>
          </a:solidFill>
          <a:latin typeface="+mn-lt"/>
          <a:ea typeface="+mn-ea"/>
        </a:defRPr>
      </a:lvl6pPr>
      <a:lvl7pPr marL="4160520" indent="-320040" algn="l" rtl="0" fontAlgn="base">
        <a:spcBef>
          <a:spcPct val="0"/>
        </a:spcBef>
        <a:spcAft>
          <a:spcPct val="50000"/>
        </a:spcAft>
        <a:buClr>
          <a:srgbClr val="0079C1"/>
        </a:buClr>
        <a:buFont typeface="Wingdings 2" pitchFamily="18" charset="2"/>
        <a:buChar char="¾"/>
        <a:defRPr sz="2200">
          <a:solidFill>
            <a:schemeClr val="tx2"/>
          </a:solidFill>
          <a:latin typeface="+mn-lt"/>
          <a:ea typeface="+mn-ea"/>
        </a:defRPr>
      </a:lvl7pPr>
      <a:lvl8pPr marL="4800600" indent="-320040" algn="l" rtl="0" fontAlgn="base">
        <a:spcBef>
          <a:spcPct val="0"/>
        </a:spcBef>
        <a:spcAft>
          <a:spcPct val="50000"/>
        </a:spcAft>
        <a:buClr>
          <a:srgbClr val="0079C1"/>
        </a:buClr>
        <a:buFont typeface="Wingdings 2" pitchFamily="18" charset="2"/>
        <a:buChar char="¾"/>
        <a:defRPr sz="2200">
          <a:solidFill>
            <a:schemeClr val="tx2"/>
          </a:solidFill>
          <a:latin typeface="+mn-lt"/>
          <a:ea typeface="+mn-ea"/>
        </a:defRPr>
      </a:lvl8pPr>
      <a:lvl9pPr marL="5440680" indent="-320040" algn="l" rtl="0" fontAlgn="base">
        <a:spcBef>
          <a:spcPct val="0"/>
        </a:spcBef>
        <a:spcAft>
          <a:spcPct val="50000"/>
        </a:spcAft>
        <a:buClr>
          <a:srgbClr val="0079C1"/>
        </a:buClr>
        <a:buFont typeface="Wingdings 2" pitchFamily="18" charset="2"/>
        <a:buChar char="¾"/>
        <a:defRPr sz="2200">
          <a:solidFill>
            <a:schemeClr val="tx2"/>
          </a:solidFill>
          <a:latin typeface="+mn-lt"/>
          <a:ea typeface="+mn-ea"/>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815023" y="1428274"/>
            <a:ext cx="11261408" cy="1329595"/>
          </a:xfrm>
        </p:spPr>
        <p:txBody>
          <a:bodyPr/>
          <a:lstStyle/>
          <a:p>
            <a:r>
              <a:rPr lang="en-GB" dirty="0" smtClean="0"/>
              <a:t>CMP244: Extension of the TNUoS tariff notice period – National Grid actions</a:t>
            </a:r>
            <a:endParaRPr lang="en-GB" dirty="0"/>
          </a:p>
        </p:txBody>
      </p:sp>
      <p:sp>
        <p:nvSpPr>
          <p:cNvPr id="3" name="Subtitle 2"/>
          <p:cNvSpPr>
            <a:spLocks noGrp="1"/>
          </p:cNvSpPr>
          <p:nvPr>
            <p:ph type="subTitle" sz="quarter" idx="1"/>
          </p:nvPr>
        </p:nvSpPr>
        <p:spPr/>
        <p:txBody>
          <a:bodyPr/>
          <a:lstStyle/>
          <a:p>
            <a:r>
              <a:rPr lang="en-GB" dirty="0" smtClean="0"/>
              <a:t>7</a:t>
            </a:r>
            <a:r>
              <a:rPr lang="en-GB" baseline="30000" dirty="0" smtClean="0"/>
              <a:t>th</a:t>
            </a:r>
            <a:r>
              <a:rPr lang="en-GB" dirty="0" smtClean="0"/>
              <a:t> July 2015</a:t>
            </a:r>
            <a:endParaRPr lang="en-GB" dirty="0"/>
          </a:p>
        </p:txBody>
      </p:sp>
      <p:pic>
        <p:nvPicPr>
          <p:cNvPr id="4" name="Picture 26" descr="pylon-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192" y="4152528"/>
            <a:ext cx="3098878"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3058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on TO revenue recovery and tariffs</a:t>
            </a:r>
            <a:endParaRPr lang="en-GB" dirty="0"/>
          </a:p>
        </p:txBody>
      </p:sp>
      <p:sp>
        <p:nvSpPr>
          <p:cNvPr id="3" name="Content Placeholder 2"/>
          <p:cNvSpPr>
            <a:spLocks noGrp="1"/>
          </p:cNvSpPr>
          <p:nvPr>
            <p:ph idx="1"/>
          </p:nvPr>
        </p:nvSpPr>
        <p:spPr/>
        <p:txBody>
          <a:bodyPr/>
          <a:lstStyle/>
          <a:p>
            <a:r>
              <a:rPr lang="en-GB" dirty="0"/>
              <a:t>Looked at last 5 years looking at forecasts of revenue, generation and demand (applying the relevant proportions of revenue recovered from generation, NHH demand and HH demand respectively) to understand how these forecasting errors would affect TO revenue recovery and tariffs (at a high level – does not take account of locational factors</a:t>
            </a:r>
            <a:r>
              <a:rPr lang="en-GB" dirty="0" smtClean="0"/>
              <a:t>).</a:t>
            </a:r>
          </a:p>
          <a:p>
            <a:r>
              <a:rPr lang="en-GB" dirty="0" smtClean="0"/>
              <a:t>Have </a:t>
            </a:r>
            <a:r>
              <a:rPr lang="en-GB" dirty="0"/>
              <a:t>run some Monte Carlo analysis to look at a worst case analysis </a:t>
            </a:r>
            <a:r>
              <a:rPr lang="en-GB" dirty="0" smtClean="0"/>
              <a:t>(based on historical </a:t>
            </a:r>
            <a:r>
              <a:rPr lang="en-GB" dirty="0" err="1" smtClean="0"/>
              <a:t>perfomance</a:t>
            </a:r>
            <a:r>
              <a:rPr lang="en-GB" dirty="0" smtClean="0"/>
              <a:t>) also. </a:t>
            </a:r>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10</a:t>
            </a:fld>
            <a:endParaRPr lang="en-US" dirty="0"/>
          </a:p>
        </p:txBody>
      </p:sp>
    </p:spTree>
    <p:extLst>
      <p:ext uri="{BB962C8B-B14F-4D97-AF65-F5344CB8AC3E}">
        <p14:creationId xmlns:p14="http://schemas.microsoft.com/office/powerpoint/2010/main" val="1985729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11</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2846947"/>
              </p:ext>
            </p:extLst>
          </p:nvPr>
        </p:nvGraphicFramePr>
        <p:xfrm>
          <a:off x="928192" y="2568352"/>
          <a:ext cx="10585176" cy="5585410"/>
        </p:xfrm>
        <a:graphic>
          <a:graphicData uri="http://schemas.openxmlformats.org/drawingml/2006/table">
            <a:tbl>
              <a:tblPr firstRow="1" bandRow="1">
                <a:tableStyleId>{5C22544A-7EE6-4342-B048-85BDC9FD1C3A}</a:tableStyleId>
              </a:tblPr>
              <a:tblGrid>
                <a:gridCol w="3528392"/>
                <a:gridCol w="3528392"/>
                <a:gridCol w="3528392"/>
              </a:tblGrid>
              <a:tr h="699506">
                <a:tc>
                  <a:txBody>
                    <a:bodyPr/>
                    <a:lstStyle/>
                    <a:p>
                      <a:r>
                        <a:rPr lang="en-GB" dirty="0" smtClean="0"/>
                        <a:t>Year</a:t>
                      </a:r>
                      <a:endParaRPr lang="en-GB" dirty="0"/>
                    </a:p>
                  </a:txBody>
                  <a:tcPr/>
                </a:tc>
                <a:tc>
                  <a:txBody>
                    <a:bodyPr/>
                    <a:lstStyle/>
                    <a:p>
                      <a:r>
                        <a:rPr lang="en-GB" dirty="0" smtClean="0"/>
                        <a:t>Estimated</a:t>
                      </a:r>
                      <a:r>
                        <a:rPr lang="en-GB" baseline="0" dirty="0" smtClean="0"/>
                        <a:t> under / over recovery 15m ahead</a:t>
                      </a:r>
                      <a:endParaRPr lang="en-GB" dirty="0"/>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dirty="0" smtClean="0"/>
                        <a:t>As a  proportion</a:t>
                      </a:r>
                      <a:r>
                        <a:rPr lang="en-GB" baseline="0" dirty="0" smtClean="0"/>
                        <a:t> of TO revenue</a:t>
                      </a:r>
                      <a:endParaRPr lang="en-GB" dirty="0" smtClean="0"/>
                    </a:p>
                    <a:p>
                      <a:endParaRPr lang="en-GB" dirty="0"/>
                    </a:p>
                  </a:txBody>
                  <a:tcPr/>
                </a:tc>
              </a:tr>
              <a:tr h="699506">
                <a:tc>
                  <a:txBody>
                    <a:bodyPr/>
                    <a:lstStyle/>
                    <a:p>
                      <a:r>
                        <a:rPr lang="en-GB" dirty="0" smtClean="0"/>
                        <a:t>2014/15</a:t>
                      </a:r>
                      <a:endParaRPr lang="en-GB" dirty="0"/>
                    </a:p>
                  </a:txBody>
                  <a:tcPr/>
                </a:tc>
                <a:tc>
                  <a:txBody>
                    <a:bodyPr/>
                    <a:lstStyle/>
                    <a:p>
                      <a:r>
                        <a:rPr lang="en-GB" dirty="0" smtClean="0"/>
                        <a:t>-£</a:t>
                      </a:r>
                      <a:r>
                        <a:rPr lang="en-GB" dirty="0" smtClean="0"/>
                        <a:t>186.3m</a:t>
                      </a:r>
                      <a:endParaRPr lang="en-GB" dirty="0"/>
                    </a:p>
                  </a:txBody>
                  <a:tcPr/>
                </a:tc>
                <a:tc>
                  <a:txBody>
                    <a:bodyPr/>
                    <a:lstStyle/>
                    <a:p>
                      <a:r>
                        <a:rPr lang="en-GB" dirty="0" smtClean="0"/>
                        <a:t>-7.6%</a:t>
                      </a:r>
                      <a:endParaRPr lang="en-GB" dirty="0"/>
                    </a:p>
                  </a:txBody>
                  <a:tcPr/>
                </a:tc>
              </a:tr>
              <a:tr h="699506">
                <a:tc>
                  <a:txBody>
                    <a:bodyPr/>
                    <a:lstStyle/>
                    <a:p>
                      <a:r>
                        <a:rPr lang="en-GB" dirty="0" smtClean="0"/>
                        <a:t>2013/14</a:t>
                      </a:r>
                      <a:endParaRPr lang="en-GB" dirty="0"/>
                    </a:p>
                  </a:txBody>
                  <a:tcPr/>
                </a:tc>
                <a:tc>
                  <a:txBody>
                    <a:bodyPr/>
                    <a:lstStyle/>
                    <a:p>
                      <a:r>
                        <a:rPr lang="en-GB" dirty="0" smtClean="0"/>
                        <a:t>Price control</a:t>
                      </a:r>
                      <a:endParaRPr lang="en-GB" dirty="0"/>
                    </a:p>
                  </a:txBody>
                  <a:tcPr/>
                </a:tc>
                <a:tc>
                  <a:txBody>
                    <a:bodyPr/>
                    <a:lstStyle/>
                    <a:p>
                      <a:endParaRPr lang="en-GB" dirty="0"/>
                    </a:p>
                  </a:txBody>
                  <a:tcPr/>
                </a:tc>
              </a:tr>
              <a:tr h="699506">
                <a:tc>
                  <a:txBody>
                    <a:bodyPr/>
                    <a:lstStyle/>
                    <a:p>
                      <a:r>
                        <a:rPr lang="en-GB" dirty="0" smtClean="0"/>
                        <a:t>2012/13</a:t>
                      </a:r>
                      <a:endParaRPr lang="en-GB" dirty="0"/>
                    </a:p>
                  </a:txBody>
                  <a:tcPr/>
                </a:tc>
                <a:tc>
                  <a:txBody>
                    <a:bodyPr/>
                    <a:lstStyle/>
                    <a:p>
                      <a:r>
                        <a:rPr lang="en-GB" dirty="0" smtClean="0"/>
                        <a:t>-£175.3</a:t>
                      </a:r>
                      <a:endParaRPr lang="en-GB" dirty="0"/>
                    </a:p>
                  </a:txBody>
                  <a:tcPr/>
                </a:tc>
                <a:tc>
                  <a:txBody>
                    <a:bodyPr/>
                    <a:lstStyle/>
                    <a:p>
                      <a:r>
                        <a:rPr lang="en-GB" smtClean="0"/>
                        <a:t>-9.2%</a:t>
                      </a:r>
                      <a:endParaRPr lang="en-GB" dirty="0"/>
                    </a:p>
                  </a:txBody>
                  <a:tcPr/>
                </a:tc>
              </a:tr>
              <a:tr h="699506">
                <a:tc>
                  <a:txBody>
                    <a:bodyPr/>
                    <a:lstStyle/>
                    <a:p>
                      <a:r>
                        <a:rPr lang="en-GB" dirty="0" smtClean="0"/>
                        <a:t>2011/12</a:t>
                      </a:r>
                      <a:endParaRPr lang="en-GB" dirty="0"/>
                    </a:p>
                  </a:txBody>
                  <a:tcPr/>
                </a:tc>
                <a:tc>
                  <a:txBody>
                    <a:bodyPr/>
                    <a:lstStyle/>
                    <a:p>
                      <a:r>
                        <a:rPr lang="en-GB" dirty="0" smtClean="0"/>
                        <a:t>-£89.2m</a:t>
                      </a:r>
                      <a:endParaRPr lang="en-GB" dirty="0"/>
                    </a:p>
                  </a:txBody>
                  <a:tcPr/>
                </a:tc>
                <a:tc>
                  <a:txBody>
                    <a:bodyPr/>
                    <a:lstStyle/>
                    <a:p>
                      <a:r>
                        <a:rPr lang="en-GB" smtClean="0"/>
                        <a:t>-5.4%</a:t>
                      </a:r>
                      <a:endParaRPr lang="en-GB" dirty="0"/>
                    </a:p>
                  </a:txBody>
                  <a:tcPr/>
                </a:tc>
              </a:tr>
              <a:tr h="699506">
                <a:tc>
                  <a:txBody>
                    <a:bodyPr/>
                    <a:lstStyle/>
                    <a:p>
                      <a:r>
                        <a:rPr lang="en-GB" dirty="0" smtClean="0"/>
                        <a:t>2010/11</a:t>
                      </a:r>
                      <a:endParaRPr lang="en-GB" dirty="0"/>
                    </a:p>
                  </a:txBody>
                  <a:tcPr/>
                </a:tc>
                <a:tc>
                  <a:txBody>
                    <a:bodyPr/>
                    <a:lstStyle/>
                    <a:p>
                      <a:r>
                        <a:rPr lang="en-GB" dirty="0" smtClean="0"/>
                        <a:t>-£40.7m</a:t>
                      </a:r>
                      <a:endParaRPr lang="en-GB" dirty="0"/>
                    </a:p>
                  </a:txBody>
                  <a:tcPr/>
                </a:tc>
                <a:tc>
                  <a:txBody>
                    <a:bodyPr/>
                    <a:lstStyle/>
                    <a:p>
                      <a:r>
                        <a:rPr lang="en-GB" dirty="0" smtClean="0"/>
                        <a:t>-</a:t>
                      </a:r>
                      <a:r>
                        <a:rPr lang="en-GB" dirty="0" smtClean="0"/>
                        <a:t>2.6%</a:t>
                      </a:r>
                      <a:endParaRPr lang="en-GB" dirty="0"/>
                    </a:p>
                  </a:txBody>
                  <a:tcPr/>
                </a:tc>
              </a:tr>
              <a:tr h="699506">
                <a:tc>
                  <a:txBody>
                    <a:bodyPr/>
                    <a:lstStyle/>
                    <a:p>
                      <a:r>
                        <a:rPr lang="en-GB" b="1" dirty="0" smtClean="0"/>
                        <a:t>Worst case scenarios</a:t>
                      </a:r>
                      <a:endParaRPr lang="en-GB" b="1" dirty="0"/>
                    </a:p>
                  </a:txBody>
                  <a:tcPr/>
                </a:tc>
                <a:tc>
                  <a:txBody>
                    <a:bodyPr/>
                    <a:lstStyle/>
                    <a:p>
                      <a:r>
                        <a:rPr lang="en-GB" dirty="0" smtClean="0"/>
                        <a:t>15/16:</a:t>
                      </a:r>
                      <a:r>
                        <a:rPr lang="en-GB" baseline="0" dirty="0" smtClean="0"/>
                        <a:t> </a:t>
                      </a:r>
                      <a:r>
                        <a:rPr lang="en-GB" baseline="0" dirty="0" smtClean="0"/>
                        <a:t>-£380m </a:t>
                      </a:r>
                      <a:r>
                        <a:rPr lang="en-GB" baseline="0" dirty="0" smtClean="0"/>
                        <a:t>to +£</a:t>
                      </a:r>
                      <a:r>
                        <a:rPr lang="en-GB" baseline="0" dirty="0" smtClean="0"/>
                        <a:t>140m</a:t>
                      </a:r>
                      <a:endParaRPr lang="en-GB" dirty="0"/>
                    </a:p>
                  </a:txBody>
                  <a:tcPr/>
                </a:tc>
                <a:tc>
                  <a:txBody>
                    <a:bodyPr/>
                    <a:lstStyle/>
                    <a:p>
                      <a:r>
                        <a:rPr lang="en-GB" dirty="0" smtClean="0"/>
                        <a:t>+5.3% to -15.2% </a:t>
                      </a:r>
                      <a:endParaRPr lang="en-GB" dirty="0"/>
                    </a:p>
                  </a:txBody>
                  <a:tcPr/>
                </a:tc>
              </a:tr>
            </a:tbl>
          </a:graphicData>
        </a:graphic>
      </p:graphicFrame>
      <p:sp>
        <p:nvSpPr>
          <p:cNvPr id="6" name="Title 1"/>
          <p:cNvSpPr>
            <a:spLocks noGrp="1"/>
          </p:cNvSpPr>
          <p:nvPr>
            <p:ph type="title"/>
          </p:nvPr>
        </p:nvSpPr>
        <p:spPr/>
        <p:txBody>
          <a:bodyPr/>
          <a:lstStyle/>
          <a:p>
            <a:r>
              <a:rPr lang="en-GB" dirty="0" smtClean="0"/>
              <a:t>Impact on TO revenue recovery and tariffs</a:t>
            </a:r>
            <a:endParaRPr lang="en-GB" dirty="0"/>
          </a:p>
        </p:txBody>
      </p:sp>
    </p:spTree>
    <p:extLst>
      <p:ext uri="{BB962C8B-B14F-4D97-AF65-F5344CB8AC3E}">
        <p14:creationId xmlns:p14="http://schemas.microsoft.com/office/powerpoint/2010/main" val="82479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15 – Timescale document</a:t>
            </a:r>
            <a:endParaRPr lang="en-GB" dirty="0"/>
          </a:p>
        </p:txBody>
      </p:sp>
      <p:sp>
        <p:nvSpPr>
          <p:cNvPr id="3" name="Content Placeholder 2"/>
          <p:cNvSpPr>
            <a:spLocks noGrp="1"/>
          </p:cNvSpPr>
          <p:nvPr>
            <p:ph idx="1"/>
          </p:nvPr>
        </p:nvSpPr>
        <p:spPr/>
        <p:txBody>
          <a:bodyPr/>
          <a:lstStyle/>
          <a:p>
            <a:r>
              <a:rPr lang="en-GB" dirty="0" smtClean="0"/>
              <a:t>In progress</a:t>
            </a:r>
          </a:p>
          <a:p>
            <a:r>
              <a:rPr lang="en-GB" dirty="0" smtClean="0"/>
              <a:t>End product will be a ‘fishbone’ type diagram to look at timescale on information and potential error margin associated with this:</a:t>
            </a:r>
          </a:p>
          <a:p>
            <a:endParaRPr lang="en-GB" dirty="0"/>
          </a:p>
        </p:txBody>
      </p:sp>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12</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916531346"/>
              </p:ext>
            </p:extLst>
          </p:nvPr>
        </p:nvGraphicFramePr>
        <p:xfrm>
          <a:off x="1360240" y="4656584"/>
          <a:ext cx="9865096" cy="4176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80248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Other actions </a:t>
            </a:r>
            <a:r>
              <a:rPr lang="en-GB" dirty="0" smtClean="0"/>
              <a:t>in progress</a:t>
            </a:r>
            <a:endParaRPr lang="en-GB" dirty="0"/>
          </a:p>
        </p:txBody>
      </p:sp>
      <p:sp>
        <p:nvSpPr>
          <p:cNvPr id="3" name="Content Placeholder 2"/>
          <p:cNvSpPr>
            <a:spLocks noGrp="1"/>
          </p:cNvSpPr>
          <p:nvPr>
            <p:ph idx="1"/>
          </p:nvPr>
        </p:nvSpPr>
        <p:spPr/>
        <p:txBody>
          <a:bodyPr/>
          <a:lstStyle/>
          <a:p>
            <a:r>
              <a:rPr lang="en-GB" dirty="0" smtClean="0"/>
              <a:t>Action 8 – re-examination of the 7 and 14% margins calculated as part of CMP224</a:t>
            </a:r>
          </a:p>
          <a:p>
            <a:r>
              <a:rPr lang="en-GB" dirty="0" smtClean="0"/>
              <a:t>Actions 12,13,14 – impact on tariffs of a large change to generation (looking at the impact of a 10% change to generation or closing of the largest generation project in each zone) and impact of infrastructure delay</a:t>
            </a:r>
          </a:p>
          <a:p>
            <a:r>
              <a:rPr lang="en-GB" dirty="0" smtClean="0"/>
              <a:t>Action 19 – indicative value can be taken from the 2013 price control where revenue was over forecast by 16.3% 14 months ahead. In 2021 revenue terms this would be approx. £560m.</a:t>
            </a:r>
            <a:endParaRPr lang="en-GB" dirty="0"/>
          </a:p>
        </p:txBody>
      </p:sp>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13</a:t>
            </a:fld>
            <a:endParaRPr lang="en-US" dirty="0"/>
          </a:p>
        </p:txBody>
      </p:sp>
    </p:spTree>
    <p:extLst>
      <p:ext uri="{BB962C8B-B14F-4D97-AF65-F5344CB8AC3E}">
        <p14:creationId xmlns:p14="http://schemas.microsoft.com/office/powerpoint/2010/main" val="15488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16" y="1171851"/>
            <a:ext cx="11330305" cy="621709"/>
          </a:xfrm>
        </p:spPr>
        <p:txBody>
          <a:bodyPr/>
          <a:lstStyle/>
          <a:p>
            <a:r>
              <a:rPr lang="en-GB" sz="3200" dirty="0" smtClean="0"/>
              <a:t>Action 3: 1 month notice period in transmission licence</a:t>
            </a:r>
            <a:endParaRPr lang="en-GB" sz="3200" dirty="0"/>
          </a:p>
        </p:txBody>
      </p:sp>
      <p:sp>
        <p:nvSpPr>
          <p:cNvPr id="3" name="Content Placeholder 2"/>
          <p:cNvSpPr>
            <a:spLocks noGrp="1"/>
          </p:cNvSpPr>
          <p:nvPr>
            <p:ph idx="1"/>
          </p:nvPr>
        </p:nvSpPr>
        <p:spPr>
          <a:xfrm>
            <a:off x="712168" y="2352328"/>
            <a:ext cx="11325860" cy="6507480"/>
          </a:xfrm>
        </p:spPr>
        <p:txBody>
          <a:bodyPr/>
          <a:lstStyle/>
          <a:p>
            <a:r>
              <a:rPr lang="en-GB" sz="3600" dirty="0" smtClean="0"/>
              <a:t>Where does 1 month notice period come from within the Transmission licence?</a:t>
            </a:r>
          </a:p>
          <a:p>
            <a:pPr lvl="1"/>
            <a:r>
              <a:rPr lang="en-GB" sz="3300" dirty="0" smtClean="0"/>
              <a:t>Potentially Standard transmission licence condition C4.5</a:t>
            </a:r>
          </a:p>
          <a:p>
            <a:pPr lvl="2"/>
            <a:r>
              <a:rPr lang="en-GB" sz="3000" dirty="0" smtClean="0"/>
              <a:t>	‘Where [the licensee] has decided to </a:t>
            </a:r>
            <a:r>
              <a:rPr lang="en-GB" sz="3000" i="1" dirty="0" smtClean="0"/>
              <a:t>implement</a:t>
            </a:r>
            <a:r>
              <a:rPr lang="en-GB" sz="3000" dirty="0" smtClean="0"/>
              <a:t> any proposals to change use of system charges (other than in relation to  charges to be made in respect of the balancing services activity), shall give the Authority notice of its decision and the date on which proposals will be implemented which shall not, without the consent of the Authority, be less than a month after the date on which the notice required by this sub-paragraph was given. </a:t>
            </a:r>
          </a:p>
        </p:txBody>
      </p:sp>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2</a:t>
            </a:fld>
            <a:endParaRPr lang="en-US" dirty="0"/>
          </a:p>
        </p:txBody>
      </p:sp>
    </p:spTree>
    <p:extLst>
      <p:ext uri="{BB962C8B-B14F-4D97-AF65-F5344CB8AC3E}">
        <p14:creationId xmlns:p14="http://schemas.microsoft.com/office/powerpoint/2010/main" val="520942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184" y="840160"/>
            <a:ext cx="11330305" cy="1114151"/>
          </a:xfrm>
        </p:spPr>
        <p:txBody>
          <a:bodyPr/>
          <a:lstStyle/>
          <a:p>
            <a:r>
              <a:rPr lang="en-GB" sz="3200" dirty="0" smtClean="0"/>
              <a:t>Action 7: OFTO arrangements around ‘unanticipated events’</a:t>
            </a:r>
            <a:endParaRPr lang="en-GB" sz="3200" dirty="0"/>
          </a:p>
        </p:txBody>
      </p:sp>
      <p:sp>
        <p:nvSpPr>
          <p:cNvPr id="3" name="Content Placeholder 2"/>
          <p:cNvSpPr>
            <a:spLocks noGrp="1"/>
          </p:cNvSpPr>
          <p:nvPr>
            <p:ph idx="1"/>
          </p:nvPr>
        </p:nvSpPr>
        <p:spPr>
          <a:xfrm>
            <a:off x="424136" y="2080260"/>
            <a:ext cx="12025336" cy="6507480"/>
          </a:xfrm>
        </p:spPr>
        <p:txBody>
          <a:bodyPr/>
          <a:lstStyle/>
          <a:p>
            <a:r>
              <a:rPr lang="en-GB" sz="2500" dirty="0" smtClean="0"/>
              <a:t>Standard conditions E12. J3 and J4 of an OFTO’s licence define terms that can lead to an annual adjustment of the OFTO revenue stream.</a:t>
            </a:r>
          </a:p>
          <a:p>
            <a:r>
              <a:rPr lang="en-GB" sz="2500" dirty="0" smtClean="0"/>
              <a:t>Number of individual terms, that can be broadly grouped as:</a:t>
            </a:r>
          </a:p>
          <a:p>
            <a:pPr lvl="1"/>
            <a:r>
              <a:rPr lang="en-GB" sz="2200" dirty="0" smtClean="0"/>
              <a:t>Market revenue rate adjustment (main impact in first 1-2 years)</a:t>
            </a:r>
          </a:p>
          <a:p>
            <a:pPr lvl="1"/>
            <a:r>
              <a:rPr lang="en-GB" sz="2200" dirty="0" smtClean="0"/>
              <a:t>RPI adjustment</a:t>
            </a:r>
          </a:p>
          <a:p>
            <a:pPr lvl="1"/>
            <a:r>
              <a:rPr lang="en-GB" sz="2200" dirty="0" smtClean="0"/>
              <a:t>Availability incentive</a:t>
            </a:r>
          </a:p>
          <a:p>
            <a:pPr lvl="1"/>
            <a:r>
              <a:rPr lang="en-GB" sz="2200" dirty="0" smtClean="0"/>
              <a:t>Correction factor</a:t>
            </a:r>
          </a:p>
          <a:p>
            <a:pPr lvl="1"/>
            <a:r>
              <a:rPr lang="en-GB" sz="2200" dirty="0" smtClean="0"/>
              <a:t>Pass through items – to permit the OFTO to recover certain costs they are unable to control e.g. annual network rates. This includes a tender fee reconciliation in </a:t>
            </a:r>
            <a:r>
              <a:rPr lang="en-GB" sz="2200" dirty="0" err="1" smtClean="0"/>
              <a:t>yr</a:t>
            </a:r>
            <a:r>
              <a:rPr lang="en-GB" sz="2200" dirty="0" smtClean="0"/>
              <a:t> 1 or 2 of the OFTO’s licence, other rates plus a terms for ‘an income adjusting event revenue adjustment’. </a:t>
            </a:r>
          </a:p>
          <a:p>
            <a:pPr lvl="1"/>
            <a:r>
              <a:rPr lang="en-GB" sz="2200" dirty="0" smtClean="0"/>
              <a:t>An </a:t>
            </a:r>
            <a:r>
              <a:rPr lang="en-GB" sz="2200" b="1" dirty="0" smtClean="0"/>
              <a:t>income adjusting event </a:t>
            </a:r>
            <a:r>
              <a:rPr lang="en-GB" sz="2200" dirty="0" smtClean="0"/>
              <a:t>is defined as force majeure, an amendment to the STC not allowed for when OFTO revenue was set, or any other event deemed to be an income adjusting event by the Authority where costs have increased / decreased by a threshold amount. </a:t>
            </a:r>
          </a:p>
        </p:txBody>
      </p:sp>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3</a:t>
            </a:fld>
            <a:endParaRPr lang="en-US" dirty="0"/>
          </a:p>
        </p:txBody>
      </p:sp>
    </p:spTree>
    <p:extLst>
      <p:ext uri="{BB962C8B-B14F-4D97-AF65-F5344CB8AC3E}">
        <p14:creationId xmlns:p14="http://schemas.microsoft.com/office/powerpoint/2010/main" val="3182415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4</a:t>
            </a:fld>
            <a:endParaRPr lang="en-US" dirty="0"/>
          </a:p>
        </p:txBody>
      </p:sp>
      <p:sp>
        <p:nvSpPr>
          <p:cNvPr id="5" name="Title 1"/>
          <p:cNvSpPr>
            <a:spLocks noGrp="1"/>
          </p:cNvSpPr>
          <p:nvPr>
            <p:ph type="title"/>
          </p:nvPr>
        </p:nvSpPr>
        <p:spPr>
          <a:xfrm>
            <a:off x="856184" y="746549"/>
            <a:ext cx="11330305" cy="1114151"/>
          </a:xfrm>
        </p:spPr>
        <p:txBody>
          <a:bodyPr/>
          <a:lstStyle/>
          <a:p>
            <a:r>
              <a:rPr lang="en-GB" sz="3200" dirty="0" smtClean="0"/>
              <a:t>Action 7: OFTO arrangements around ‘unanticipated events’ - continued</a:t>
            </a:r>
            <a:endParaRPr lang="en-GB" sz="3200"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0242" t="12890" r="7710" b="21864"/>
          <a:stretch/>
        </p:blipFill>
        <p:spPr bwMode="auto">
          <a:xfrm>
            <a:off x="1144216" y="1979660"/>
            <a:ext cx="10369152" cy="7573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085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184" y="768152"/>
            <a:ext cx="11330305" cy="1329595"/>
          </a:xfrm>
        </p:spPr>
        <p:txBody>
          <a:bodyPr/>
          <a:lstStyle/>
          <a:p>
            <a:r>
              <a:rPr lang="en-GB" dirty="0" smtClean="0"/>
              <a:t>Action 9 – accuracy of OBR exchange rate forecast</a:t>
            </a:r>
            <a:endParaRPr lang="en-GB" dirty="0"/>
          </a:p>
        </p:txBody>
      </p:sp>
      <p:sp>
        <p:nvSpPr>
          <p:cNvPr id="3" name="Content Placeholder 2"/>
          <p:cNvSpPr>
            <a:spLocks noGrp="1"/>
          </p:cNvSpPr>
          <p:nvPr>
            <p:ph idx="1"/>
          </p:nvPr>
        </p:nvSpPr>
        <p:spPr>
          <a:xfrm>
            <a:off x="784176" y="2208312"/>
            <a:ext cx="11325860" cy="6507480"/>
          </a:xfrm>
        </p:spPr>
        <p:txBody>
          <a:bodyPr/>
          <a:lstStyle/>
          <a:p>
            <a:r>
              <a:rPr lang="en-GB" dirty="0" smtClean="0"/>
              <a:t>Currently CUSC specifies use of the year ahead OBR Spring Euro exchange rate forecast i.e. Mar 2014 forecast for 15/16 tariffs. </a:t>
            </a:r>
          </a:p>
          <a:p>
            <a:endParaRPr lang="en-GB" dirty="0" smtClean="0"/>
          </a:p>
          <a:p>
            <a:endParaRPr lang="en-GB" dirty="0"/>
          </a:p>
          <a:p>
            <a:endParaRPr lang="en-GB" dirty="0" smtClean="0"/>
          </a:p>
          <a:p>
            <a:endParaRPr lang="en-GB" dirty="0"/>
          </a:p>
          <a:p>
            <a:r>
              <a:rPr lang="en-GB" dirty="0" smtClean="0"/>
              <a:t>Further work needed to determine impact on EU 838/2010 (action 8)</a:t>
            </a:r>
            <a:endParaRPr lang="en-GB" dirty="0"/>
          </a:p>
        </p:txBody>
      </p:sp>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67241880"/>
              </p:ext>
            </p:extLst>
          </p:nvPr>
        </p:nvGraphicFramePr>
        <p:xfrm>
          <a:off x="2080320" y="3936504"/>
          <a:ext cx="8856985" cy="2975796"/>
        </p:xfrm>
        <a:graphic>
          <a:graphicData uri="http://schemas.openxmlformats.org/drawingml/2006/table">
            <a:tbl>
              <a:tblPr firstRow="1" bandRow="1">
                <a:tableStyleId>{5C22544A-7EE6-4342-B048-85BDC9FD1C3A}</a:tableStyleId>
              </a:tblPr>
              <a:tblGrid>
                <a:gridCol w="1821649"/>
                <a:gridCol w="1758834"/>
                <a:gridCol w="1758834"/>
                <a:gridCol w="1758834"/>
                <a:gridCol w="1758834"/>
              </a:tblGrid>
              <a:tr h="634458">
                <a:tc>
                  <a:txBody>
                    <a:bodyPr/>
                    <a:lstStyle/>
                    <a:p>
                      <a:endParaRPr lang="en-GB" dirty="0"/>
                    </a:p>
                  </a:txBody>
                  <a:tcPr/>
                </a:tc>
                <a:tc>
                  <a:txBody>
                    <a:bodyPr/>
                    <a:lstStyle/>
                    <a:p>
                      <a:r>
                        <a:rPr lang="en-GB" dirty="0" smtClean="0"/>
                        <a:t>Actual outturn</a:t>
                      </a:r>
                      <a:endParaRPr lang="en-GB" dirty="0"/>
                    </a:p>
                  </a:txBody>
                  <a:tcPr/>
                </a:tc>
                <a:tc>
                  <a:txBody>
                    <a:bodyPr/>
                    <a:lstStyle/>
                    <a:p>
                      <a:r>
                        <a:rPr lang="en-GB" dirty="0" smtClean="0"/>
                        <a:t>Forecast y-1</a:t>
                      </a:r>
                      <a:endParaRPr lang="en-GB" dirty="0"/>
                    </a:p>
                  </a:txBody>
                  <a:tcPr/>
                </a:tc>
                <a:tc>
                  <a:txBody>
                    <a:bodyPr/>
                    <a:lstStyle/>
                    <a:p>
                      <a:r>
                        <a:rPr lang="en-GB" dirty="0" smtClean="0"/>
                        <a:t>Forecast y-2</a:t>
                      </a:r>
                      <a:endParaRPr lang="en-GB" dirty="0"/>
                    </a:p>
                  </a:txBody>
                  <a:tcPr/>
                </a:tc>
                <a:tc>
                  <a:txBody>
                    <a:bodyPr/>
                    <a:lstStyle/>
                    <a:p>
                      <a:endParaRPr lang="en-GB" dirty="0"/>
                    </a:p>
                  </a:txBody>
                  <a:tcPr/>
                </a:tc>
              </a:tr>
              <a:tr h="634458">
                <a:tc>
                  <a:txBody>
                    <a:bodyPr/>
                    <a:lstStyle/>
                    <a:p>
                      <a:r>
                        <a:rPr lang="en-GB" dirty="0" smtClean="0"/>
                        <a:t>2012/13</a:t>
                      </a:r>
                      <a:endParaRPr lang="en-GB" dirty="0"/>
                    </a:p>
                  </a:txBody>
                  <a:tcPr/>
                </a:tc>
                <a:tc>
                  <a:txBody>
                    <a:bodyPr/>
                    <a:lstStyle/>
                    <a:p>
                      <a:r>
                        <a:rPr lang="en-GB" dirty="0" smtClean="0"/>
                        <a:t>1.23 Euros to £</a:t>
                      </a:r>
                      <a:endParaRPr lang="en-GB" dirty="0"/>
                    </a:p>
                  </a:txBody>
                  <a:tcPr/>
                </a:tc>
                <a:tc>
                  <a:txBody>
                    <a:bodyPr/>
                    <a:lstStyle/>
                    <a:p>
                      <a:r>
                        <a:rPr lang="en-GB" dirty="0" smtClean="0"/>
                        <a:t>1.16</a:t>
                      </a:r>
                      <a:endParaRPr lang="en-GB" dirty="0"/>
                    </a:p>
                  </a:txBody>
                  <a:tcPr/>
                </a:tc>
                <a:tc>
                  <a:txBody>
                    <a:bodyPr/>
                    <a:lstStyle/>
                    <a:p>
                      <a:r>
                        <a:rPr lang="en-GB" i="1" dirty="0" smtClean="0"/>
                        <a:t>OBR</a:t>
                      </a:r>
                      <a:r>
                        <a:rPr lang="en-GB" i="1" baseline="0" dirty="0" smtClean="0"/>
                        <a:t> not created</a:t>
                      </a:r>
                      <a:endParaRPr lang="en-GB" i="1" dirty="0"/>
                    </a:p>
                  </a:txBody>
                  <a:tcPr/>
                </a:tc>
                <a:tc>
                  <a:txBody>
                    <a:bodyPr/>
                    <a:lstStyle/>
                    <a:p>
                      <a:endParaRPr lang="en-GB"/>
                    </a:p>
                  </a:txBody>
                  <a:tcPr/>
                </a:tc>
              </a:tr>
              <a:tr h="634458">
                <a:tc>
                  <a:txBody>
                    <a:bodyPr/>
                    <a:lstStyle/>
                    <a:p>
                      <a:r>
                        <a:rPr lang="en-GB" dirty="0" smtClean="0"/>
                        <a:t>2013/14</a:t>
                      </a:r>
                      <a:endParaRPr lang="en-GB" dirty="0"/>
                    </a:p>
                  </a:txBody>
                  <a:tcPr/>
                </a:tc>
                <a:tc>
                  <a:txBody>
                    <a:bodyPr/>
                    <a:lstStyle/>
                    <a:p>
                      <a:r>
                        <a:rPr lang="en-GB" dirty="0" smtClean="0"/>
                        <a:t>1.19</a:t>
                      </a:r>
                      <a:endParaRPr lang="en-GB" dirty="0"/>
                    </a:p>
                  </a:txBody>
                  <a:tcPr/>
                </a:tc>
                <a:tc>
                  <a:txBody>
                    <a:bodyPr/>
                    <a:lstStyle/>
                    <a:p>
                      <a:r>
                        <a:rPr lang="en-GB" dirty="0" smtClean="0"/>
                        <a:t>1.18</a:t>
                      </a:r>
                      <a:endParaRPr lang="en-GB" dirty="0"/>
                    </a:p>
                  </a:txBody>
                  <a:tcPr/>
                </a:tc>
                <a:tc>
                  <a:txBody>
                    <a:bodyPr/>
                    <a:lstStyle/>
                    <a:p>
                      <a:r>
                        <a:rPr lang="en-GB" dirty="0" smtClean="0"/>
                        <a:t>1.16</a:t>
                      </a:r>
                      <a:endParaRPr lang="en-GB" dirty="0"/>
                    </a:p>
                  </a:txBody>
                  <a:tcPr/>
                </a:tc>
                <a:tc>
                  <a:txBody>
                    <a:bodyPr/>
                    <a:lstStyle/>
                    <a:p>
                      <a:endParaRPr lang="en-GB"/>
                    </a:p>
                  </a:txBody>
                  <a:tcPr/>
                </a:tc>
              </a:tr>
              <a:tr h="634458">
                <a:tc>
                  <a:txBody>
                    <a:bodyPr/>
                    <a:lstStyle/>
                    <a:p>
                      <a:r>
                        <a:rPr lang="en-GB" dirty="0" smtClean="0"/>
                        <a:t>2014/15</a:t>
                      </a:r>
                      <a:endParaRPr lang="en-GB" dirty="0"/>
                    </a:p>
                  </a:txBody>
                  <a:tcPr/>
                </a:tc>
                <a:tc>
                  <a:txBody>
                    <a:bodyPr/>
                    <a:lstStyle/>
                    <a:p>
                      <a:r>
                        <a:rPr lang="en-GB" i="1" dirty="0" smtClean="0"/>
                        <a:t>(1.27)</a:t>
                      </a:r>
                      <a:endParaRPr lang="en-GB" i="1" dirty="0"/>
                    </a:p>
                  </a:txBody>
                  <a:tcPr/>
                </a:tc>
                <a:tc>
                  <a:txBody>
                    <a:bodyPr/>
                    <a:lstStyle/>
                    <a:p>
                      <a:r>
                        <a:rPr lang="en-GB" dirty="0" smtClean="0"/>
                        <a:t>1.16</a:t>
                      </a:r>
                      <a:endParaRPr lang="en-GB" dirty="0"/>
                    </a:p>
                  </a:txBody>
                  <a:tcPr/>
                </a:tc>
                <a:tc>
                  <a:txBody>
                    <a:bodyPr/>
                    <a:lstStyle/>
                    <a:p>
                      <a:r>
                        <a:rPr lang="en-GB" dirty="0" smtClean="0"/>
                        <a:t>1.18</a:t>
                      </a:r>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45845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11 - Inaccuracy of tariffs 15m ahead</a:t>
            </a:r>
            <a:endParaRPr lang="en-GB" dirty="0"/>
          </a:p>
        </p:txBody>
      </p:sp>
      <p:sp>
        <p:nvSpPr>
          <p:cNvPr id="3" name="Content Placeholder 2"/>
          <p:cNvSpPr>
            <a:spLocks noGrp="1"/>
          </p:cNvSpPr>
          <p:nvPr>
            <p:ph idx="1"/>
          </p:nvPr>
        </p:nvSpPr>
        <p:spPr/>
        <p:txBody>
          <a:bodyPr/>
          <a:lstStyle/>
          <a:p>
            <a:r>
              <a:rPr lang="en-GB" dirty="0" smtClean="0"/>
              <a:t>Initial analysis undertaken that does not include impact of location</a:t>
            </a:r>
          </a:p>
          <a:p>
            <a:r>
              <a:rPr lang="en-GB" dirty="0" smtClean="0"/>
              <a:t>Looked at forecasts of transmission owner revenue, generation and HH / NHH demand 14 months ahead as per the initial view reports, to understand error margin 14 months ahead on each of these.</a:t>
            </a:r>
          </a:p>
          <a:p>
            <a:r>
              <a:rPr lang="en-GB" dirty="0" smtClean="0"/>
              <a:t>At a broad level, can understand tariffs as taking the forecast of revenue as the numerator, and charging this across the charging base (generation and demand) – the denominator. Revenue collection is of course split across the charging base via the G:D split, and across different components of demand (HH and NHH). </a:t>
            </a:r>
          </a:p>
        </p:txBody>
      </p:sp>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6</a:t>
            </a:fld>
            <a:endParaRPr lang="en-US" dirty="0"/>
          </a:p>
        </p:txBody>
      </p:sp>
    </p:spTree>
    <p:extLst>
      <p:ext uri="{BB962C8B-B14F-4D97-AF65-F5344CB8AC3E}">
        <p14:creationId xmlns:p14="http://schemas.microsoft.com/office/powerpoint/2010/main" val="3310068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revenue forecasting 14 months ahead</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1319631"/>
              </p:ext>
            </p:extLst>
          </p:nvPr>
        </p:nvGraphicFramePr>
        <p:xfrm>
          <a:off x="2728392" y="2712368"/>
          <a:ext cx="8208911" cy="5871957"/>
        </p:xfrm>
        <a:graphic>
          <a:graphicData uri="http://schemas.openxmlformats.org/drawingml/2006/table">
            <a:tbl>
              <a:tblPr>
                <a:tableStyleId>{5C22544A-7EE6-4342-B048-85BDC9FD1C3A}</a:tableStyleId>
              </a:tblPr>
              <a:tblGrid>
                <a:gridCol w="1673118"/>
                <a:gridCol w="1454086"/>
                <a:gridCol w="1913356"/>
                <a:gridCol w="1774648"/>
                <a:gridCol w="1393703"/>
              </a:tblGrid>
              <a:tr h="1294414">
                <a:tc>
                  <a:txBody>
                    <a:bodyPr/>
                    <a:lstStyle/>
                    <a:p>
                      <a:pPr algn="ctr" fontAlgn="b"/>
                      <a:r>
                        <a:rPr lang="en-GB" sz="2000" b="1" u="none" strike="noStrike" dirty="0">
                          <a:effectLst/>
                        </a:rPr>
                        <a:t>£m Nominal</a:t>
                      </a:r>
                      <a:endParaRPr lang="en-GB"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a:effectLst/>
                        </a:rPr>
                        <a:t>Initial View TNUoS</a:t>
                      </a:r>
                      <a:endParaRPr lang="en-GB"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a:effectLst/>
                        </a:rPr>
                        <a:t>Latest</a:t>
                      </a:r>
                      <a:br>
                        <a:rPr lang="en-GB" sz="2000" b="1" u="none" strike="noStrike" dirty="0">
                          <a:effectLst/>
                        </a:rPr>
                      </a:br>
                      <a:r>
                        <a:rPr lang="en-GB" sz="2000" b="1" u="none" strike="noStrike" dirty="0">
                          <a:effectLst/>
                        </a:rPr>
                        <a:t>(TNUoS only)</a:t>
                      </a:r>
                      <a:endParaRPr lang="en-GB" sz="2000" b="1" i="0" u="none" strike="noStrike" dirty="0">
                        <a:solidFill>
                          <a:srgbClr val="000000"/>
                        </a:solidFill>
                        <a:effectLst/>
                        <a:latin typeface="Calibri"/>
                      </a:endParaRPr>
                    </a:p>
                  </a:txBody>
                  <a:tcPr marL="0" marR="0" marT="0" marB="0" anchor="b"/>
                </a:tc>
                <a:tc>
                  <a:txBody>
                    <a:bodyPr/>
                    <a:lstStyle/>
                    <a:p>
                      <a:pPr algn="ctr" fontAlgn="b"/>
                      <a:r>
                        <a:rPr lang="en-US" sz="2000" b="1" u="none" strike="noStrike" dirty="0">
                          <a:effectLst/>
                        </a:rPr>
                        <a:t>Difference actual and </a:t>
                      </a:r>
                      <a:r>
                        <a:rPr lang="en-US" sz="2000" b="1" u="none" strike="noStrike" dirty="0" smtClean="0">
                          <a:effectLst/>
                        </a:rPr>
                        <a:t>14m </a:t>
                      </a:r>
                      <a:r>
                        <a:rPr lang="en-US" sz="2000" b="1" u="none" strike="noStrike" dirty="0">
                          <a:effectLst/>
                        </a:rPr>
                        <a:t>MAR</a:t>
                      </a:r>
                      <a:endParaRPr lang="en-US"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a:effectLst/>
                        </a:rPr>
                        <a:t>Error margin</a:t>
                      </a:r>
                      <a:endParaRPr lang="en-GB" sz="2000" b="1" i="0" u="none" strike="noStrike" dirty="0">
                        <a:solidFill>
                          <a:srgbClr val="000000"/>
                        </a:solidFill>
                        <a:effectLst/>
                        <a:latin typeface="Calibri"/>
                      </a:endParaRPr>
                    </a:p>
                  </a:txBody>
                  <a:tcPr marL="0" marR="0" marT="0" marB="0" anchor="b"/>
                </a:tc>
              </a:tr>
              <a:tr h="759389">
                <a:tc>
                  <a:txBody>
                    <a:bodyPr/>
                    <a:lstStyle/>
                    <a:p>
                      <a:pPr marL="0" algn="l" defTabSz="1280160" rtl="0" eaLnBrk="1" fontAlgn="b" latinLnBrk="0" hangingPunct="1"/>
                      <a:r>
                        <a:rPr lang="en-GB" sz="2000" u="none" strike="noStrike" kern="1200" dirty="0" smtClean="0">
                          <a:solidFill>
                            <a:schemeClr val="dk1"/>
                          </a:solidFill>
                          <a:effectLst/>
                          <a:latin typeface="+mn-lt"/>
                          <a:ea typeface="+mn-ea"/>
                          <a:cs typeface="+mn-cs"/>
                        </a:rPr>
                        <a:t>2015/16</a:t>
                      </a:r>
                      <a:endParaRPr lang="en-GB" sz="2000" u="none" strike="noStrike" kern="1200" dirty="0">
                        <a:solidFill>
                          <a:schemeClr val="dk1"/>
                        </a:solidFill>
                        <a:effectLst/>
                        <a:latin typeface="+mn-lt"/>
                        <a:ea typeface="+mn-ea"/>
                        <a:cs typeface="+mn-cs"/>
                      </a:endParaRPr>
                    </a:p>
                  </a:txBody>
                  <a:tcPr marL="0" marR="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           2,650</a:t>
                      </a:r>
                    </a:p>
                  </a:txBody>
                  <a:tcPr marL="68580" marR="6858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2,625</a:t>
                      </a:r>
                    </a:p>
                  </a:txBody>
                  <a:tcPr marL="68580" marR="68580" marT="0" marB="0" anchor="b"/>
                </a:tc>
                <a:tc>
                  <a:txBody>
                    <a:bodyPr/>
                    <a:lstStyle/>
                    <a:p>
                      <a:pPr algn="r" fontAlgn="b"/>
                      <a:r>
                        <a:rPr lang="en-GB" sz="2000" b="0" i="0" u="none" strike="noStrike" dirty="0" smtClean="0">
                          <a:solidFill>
                            <a:srgbClr val="000000"/>
                          </a:solidFill>
                          <a:effectLst/>
                          <a:latin typeface="Calibri"/>
                        </a:rPr>
                        <a:t>25</a:t>
                      </a:r>
                      <a:endParaRPr lang="en-GB" sz="2000" b="0" i="0" u="none" strike="noStrike" dirty="0">
                        <a:solidFill>
                          <a:srgbClr val="000000"/>
                        </a:solidFill>
                        <a:effectLst/>
                        <a:latin typeface="Calibri"/>
                      </a:endParaRPr>
                    </a:p>
                  </a:txBody>
                  <a:tcPr marL="0" marR="0" marT="0" marB="0" anchor="b"/>
                </a:tc>
                <a:tc>
                  <a:txBody>
                    <a:bodyPr/>
                    <a:lstStyle/>
                    <a:p>
                      <a:pPr marL="0" algn="r" defTabSz="1280160" rtl="0" eaLnBrk="1" fontAlgn="b" latinLnBrk="0" hangingPunct="1"/>
                      <a:r>
                        <a:rPr lang="en-GB" sz="2000" u="none" strike="noStrike" kern="1200" dirty="0" smtClean="0">
                          <a:solidFill>
                            <a:schemeClr val="dk1"/>
                          </a:solidFill>
                          <a:effectLst/>
                          <a:latin typeface="+mn-lt"/>
                          <a:ea typeface="+mn-ea"/>
                          <a:cs typeface="+mn-cs"/>
                        </a:rPr>
                        <a:t>+1%</a:t>
                      </a:r>
                      <a:endParaRPr lang="en-GB" sz="2000" u="none" strike="noStrike" kern="1200" dirty="0">
                        <a:solidFill>
                          <a:schemeClr val="dk1"/>
                        </a:solidFill>
                        <a:effectLst/>
                        <a:latin typeface="+mn-lt"/>
                        <a:ea typeface="+mn-ea"/>
                        <a:cs typeface="+mn-cs"/>
                      </a:endParaRPr>
                    </a:p>
                  </a:txBody>
                  <a:tcPr marL="0" marR="0" marT="0" marB="0" anchor="b"/>
                </a:tc>
              </a:tr>
              <a:tr h="759389">
                <a:tc>
                  <a:txBody>
                    <a:bodyPr/>
                    <a:lstStyle/>
                    <a:p>
                      <a:pPr algn="l" fontAlgn="b"/>
                      <a:r>
                        <a:rPr lang="en-GB" sz="2000" u="none" strike="noStrike" dirty="0">
                          <a:effectLst/>
                        </a:rPr>
                        <a:t>2014/15</a:t>
                      </a:r>
                      <a:endParaRPr lang="en-GB" sz="2000" b="0" i="0" u="none" strike="noStrike" dirty="0">
                        <a:solidFill>
                          <a:srgbClr val="000000"/>
                        </a:solidFill>
                        <a:effectLst/>
                        <a:latin typeface="Calibri"/>
                      </a:endParaRPr>
                    </a:p>
                  </a:txBody>
                  <a:tcPr marL="0" marR="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               2,433 </a:t>
                      </a:r>
                    </a:p>
                  </a:txBody>
                  <a:tcPr marL="68580" marR="6858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2,428</a:t>
                      </a:r>
                    </a:p>
                  </a:txBody>
                  <a:tcPr marL="68580" marR="68580" marT="0" marB="0" anchor="b"/>
                </a:tc>
                <a:tc>
                  <a:txBody>
                    <a:bodyPr/>
                    <a:lstStyle/>
                    <a:p>
                      <a:pPr algn="r" fontAlgn="b"/>
                      <a:r>
                        <a:rPr lang="en-GB" sz="2000" u="none" strike="noStrike" dirty="0" smtClean="0">
                          <a:effectLst/>
                        </a:rPr>
                        <a:t>5 </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dirty="0" smtClean="0">
                          <a:effectLst/>
                        </a:rPr>
                        <a:t>+0.2%</a:t>
                      </a:r>
                      <a:endParaRPr lang="en-GB" sz="2000" b="0" i="0" u="none" strike="noStrike" dirty="0">
                        <a:solidFill>
                          <a:srgbClr val="000000"/>
                        </a:solidFill>
                        <a:effectLst/>
                        <a:latin typeface="Calibri"/>
                      </a:endParaRPr>
                    </a:p>
                  </a:txBody>
                  <a:tcPr marL="0" marR="0" marT="0" marB="0" anchor="b"/>
                </a:tc>
              </a:tr>
              <a:tr h="759389">
                <a:tc>
                  <a:txBody>
                    <a:bodyPr/>
                    <a:lstStyle/>
                    <a:p>
                      <a:pPr algn="l" fontAlgn="b"/>
                      <a:r>
                        <a:rPr lang="en-GB" sz="2000" u="none" strike="noStrike">
                          <a:effectLst/>
                        </a:rPr>
                        <a:t>2013/14</a:t>
                      </a:r>
                      <a:endParaRPr lang="en-GB" sz="2000" b="0" i="0" u="none" strike="noStrike">
                        <a:solidFill>
                          <a:srgbClr val="000000"/>
                        </a:solidFill>
                        <a:effectLst/>
                        <a:latin typeface="Calibri"/>
                      </a:endParaRPr>
                    </a:p>
                  </a:txBody>
                  <a:tcPr marL="0" marR="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Price control </a:t>
                      </a:r>
                    </a:p>
                  </a:txBody>
                  <a:tcPr marL="68580" marR="6858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2,100</a:t>
                      </a:r>
                    </a:p>
                  </a:txBody>
                  <a:tcPr marL="68580" marR="68580" marT="0" marB="0" anchor="b"/>
                </a:tc>
                <a:tc>
                  <a:txBody>
                    <a:bodyPr/>
                    <a:lstStyle/>
                    <a:p>
                      <a:pPr algn="r" fontAlgn="b"/>
                      <a:r>
                        <a:rPr lang="en-GB" sz="2000" u="none" strike="noStrike" dirty="0" smtClean="0">
                          <a:effectLst/>
                        </a:rPr>
                        <a:t>n/a </a:t>
                      </a:r>
                      <a:endParaRPr lang="en-GB" sz="2000" b="0" i="0" u="none" strike="noStrike" dirty="0">
                        <a:solidFill>
                          <a:srgbClr val="000000"/>
                        </a:solidFill>
                        <a:effectLst/>
                        <a:latin typeface="Calibri"/>
                      </a:endParaRPr>
                    </a:p>
                  </a:txBody>
                  <a:tcPr marL="0" marR="0" marT="0" marB="0" anchor="b"/>
                </a:tc>
                <a:tc>
                  <a:txBody>
                    <a:bodyPr/>
                    <a:lstStyle/>
                    <a:p>
                      <a:pPr algn="r" fontAlgn="b"/>
                      <a:endParaRPr lang="en-GB" sz="2000" b="0" i="0" u="none" strike="noStrike" dirty="0">
                        <a:solidFill>
                          <a:srgbClr val="FF0000"/>
                        </a:solidFill>
                        <a:effectLst/>
                        <a:latin typeface="Calibri"/>
                      </a:endParaRPr>
                    </a:p>
                  </a:txBody>
                  <a:tcPr marL="0" marR="0" marT="0" marB="0" anchor="b"/>
                </a:tc>
              </a:tr>
              <a:tr h="759389">
                <a:tc>
                  <a:txBody>
                    <a:bodyPr/>
                    <a:lstStyle/>
                    <a:p>
                      <a:pPr algn="l" fontAlgn="b"/>
                      <a:r>
                        <a:rPr lang="en-GB" sz="2000" u="none" strike="noStrike">
                          <a:effectLst/>
                        </a:rPr>
                        <a:t>2012/13</a:t>
                      </a:r>
                      <a:endParaRPr lang="en-GB" sz="2000" b="0" i="0" u="none" strike="noStrike">
                        <a:solidFill>
                          <a:srgbClr val="000000"/>
                        </a:solidFill>
                        <a:effectLst/>
                        <a:latin typeface="Calibri"/>
                      </a:endParaRPr>
                    </a:p>
                  </a:txBody>
                  <a:tcPr marL="0" marR="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1,813 </a:t>
                      </a:r>
                    </a:p>
                  </a:txBody>
                  <a:tcPr marL="68580" marR="6858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1,914</a:t>
                      </a:r>
                    </a:p>
                  </a:txBody>
                  <a:tcPr marL="68580" marR="68580" marT="0" marB="0" anchor="b"/>
                </a:tc>
                <a:tc>
                  <a:txBody>
                    <a:bodyPr/>
                    <a:lstStyle/>
                    <a:p>
                      <a:pPr algn="r" fontAlgn="b"/>
                      <a:r>
                        <a:rPr lang="en-GB" sz="2000" u="none" strike="noStrike" dirty="0" smtClean="0">
                          <a:effectLst/>
                        </a:rPr>
                        <a:t>101 </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dirty="0">
                          <a:effectLst/>
                        </a:rPr>
                        <a:t>-5.28%</a:t>
                      </a:r>
                      <a:endParaRPr lang="en-GB" sz="2000" b="0" i="0" u="none" strike="noStrike" dirty="0">
                        <a:solidFill>
                          <a:srgbClr val="000000"/>
                        </a:solidFill>
                        <a:effectLst/>
                        <a:latin typeface="Calibri"/>
                      </a:endParaRPr>
                    </a:p>
                  </a:txBody>
                  <a:tcPr marL="0" marR="0" marT="0" marB="0" anchor="b"/>
                </a:tc>
              </a:tr>
              <a:tr h="780598">
                <a:tc>
                  <a:txBody>
                    <a:bodyPr/>
                    <a:lstStyle/>
                    <a:p>
                      <a:pPr algn="l" fontAlgn="b"/>
                      <a:r>
                        <a:rPr lang="en-GB" sz="2000" u="none" strike="noStrike">
                          <a:effectLst/>
                        </a:rPr>
                        <a:t>2011/12</a:t>
                      </a:r>
                      <a:endParaRPr lang="en-GB" sz="2000" b="0" i="0" u="none" strike="noStrike">
                        <a:solidFill>
                          <a:srgbClr val="000000"/>
                        </a:solidFill>
                        <a:effectLst/>
                        <a:latin typeface="Calibri"/>
                      </a:endParaRPr>
                    </a:p>
                  </a:txBody>
                  <a:tcPr marL="0" marR="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1,727 </a:t>
                      </a:r>
                    </a:p>
                  </a:txBody>
                  <a:tcPr marL="68580" marR="6858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1,642</a:t>
                      </a:r>
                    </a:p>
                  </a:txBody>
                  <a:tcPr marL="68580" marR="68580" marT="0" marB="0" anchor="b"/>
                </a:tc>
                <a:tc>
                  <a:txBody>
                    <a:bodyPr/>
                    <a:lstStyle/>
                    <a:p>
                      <a:pPr algn="r" fontAlgn="b"/>
                      <a:r>
                        <a:rPr lang="en-GB" sz="2000" u="none" strike="noStrike" dirty="0" smtClean="0">
                          <a:effectLst/>
                        </a:rPr>
                        <a:t>85 </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dirty="0" smtClean="0">
                          <a:effectLst/>
                        </a:rPr>
                        <a:t>+5.16</a:t>
                      </a:r>
                      <a:r>
                        <a:rPr lang="en-GB" sz="2000" u="none" strike="noStrike" dirty="0">
                          <a:effectLst/>
                        </a:rPr>
                        <a:t>%</a:t>
                      </a:r>
                      <a:endParaRPr lang="en-GB" sz="2000" b="0" i="0" u="none" strike="noStrike" dirty="0">
                        <a:solidFill>
                          <a:srgbClr val="000000"/>
                        </a:solidFill>
                        <a:effectLst/>
                        <a:latin typeface="Calibri"/>
                      </a:endParaRPr>
                    </a:p>
                  </a:txBody>
                  <a:tcPr marL="0" marR="0" marT="0" marB="0" anchor="b"/>
                </a:tc>
              </a:tr>
              <a:tr h="759389">
                <a:tc>
                  <a:txBody>
                    <a:bodyPr/>
                    <a:lstStyle/>
                    <a:p>
                      <a:pPr algn="l" fontAlgn="b"/>
                      <a:r>
                        <a:rPr lang="en-GB" sz="2000" u="none" strike="noStrike" dirty="0">
                          <a:effectLst/>
                        </a:rPr>
                        <a:t>2010/11</a:t>
                      </a:r>
                      <a:endParaRPr lang="en-GB" sz="2000" b="0" i="0" u="none" strike="noStrike" dirty="0">
                        <a:solidFill>
                          <a:srgbClr val="000000"/>
                        </a:solidFill>
                        <a:effectLst/>
                        <a:latin typeface="Calibri"/>
                      </a:endParaRPr>
                    </a:p>
                  </a:txBody>
                  <a:tcPr marL="0" marR="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1,603 </a:t>
                      </a:r>
                    </a:p>
                  </a:txBody>
                  <a:tcPr marL="68580" marR="68580" marT="0" marB="0" anchor="b"/>
                </a:tc>
                <a:tc>
                  <a:txBody>
                    <a:bodyPr/>
                    <a:lstStyle/>
                    <a:p>
                      <a:pPr marL="0" algn="l" defTabSz="1280160" rtl="0" eaLnBrk="1" fontAlgn="b" latinLnBrk="0" hangingPunct="1">
                        <a:lnSpc>
                          <a:spcPts val="1500"/>
                        </a:lnSpc>
                        <a:spcAft>
                          <a:spcPts val="0"/>
                        </a:spcAft>
                      </a:pPr>
                      <a:r>
                        <a:rPr lang="en-GB" sz="2000" u="none" strike="noStrike" kern="1200" dirty="0">
                          <a:solidFill>
                            <a:schemeClr val="dk1"/>
                          </a:solidFill>
                          <a:effectLst/>
                          <a:latin typeface="+mn-lt"/>
                          <a:ea typeface="+mn-ea"/>
                          <a:cs typeface="+mn-cs"/>
                        </a:rPr>
                        <a:t>1,551</a:t>
                      </a:r>
                    </a:p>
                  </a:txBody>
                  <a:tcPr marL="68580" marR="68580" marT="0" marB="0" anchor="b"/>
                </a:tc>
                <a:tc>
                  <a:txBody>
                    <a:bodyPr/>
                    <a:lstStyle/>
                    <a:p>
                      <a:pPr algn="r" fontAlgn="b"/>
                      <a:r>
                        <a:rPr lang="en-GB" sz="2000" u="none" strike="noStrike" dirty="0">
                          <a:effectLst/>
                        </a:rPr>
                        <a:t>52.81 </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dirty="0" smtClean="0">
                          <a:effectLst/>
                        </a:rPr>
                        <a:t>+3.41</a:t>
                      </a:r>
                      <a:r>
                        <a:rPr lang="en-GB" sz="2000" u="none" strike="noStrike" dirty="0">
                          <a:effectLst/>
                        </a:rPr>
                        <a:t>%</a:t>
                      </a:r>
                      <a:endParaRPr lang="en-GB" sz="2000" b="0" i="0" u="none" strike="noStrike" dirty="0">
                        <a:solidFill>
                          <a:srgbClr val="000000"/>
                        </a:solidFill>
                        <a:effectLst/>
                        <a:latin typeface="Calibri"/>
                      </a:endParaRPr>
                    </a:p>
                  </a:txBody>
                  <a:tcPr marL="0" marR="0" marT="0" marB="0" anchor="b"/>
                </a:tc>
              </a:tr>
            </a:tbl>
          </a:graphicData>
        </a:graphic>
      </p:graphicFrame>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7</a:t>
            </a:fld>
            <a:endParaRPr lang="en-US" dirty="0"/>
          </a:p>
        </p:txBody>
      </p:sp>
    </p:spTree>
    <p:extLst>
      <p:ext uri="{BB962C8B-B14F-4D97-AF65-F5344CB8AC3E}">
        <p14:creationId xmlns:p14="http://schemas.microsoft.com/office/powerpoint/2010/main" val="640932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Generation forecasting 14m ahead</a:t>
            </a:r>
            <a:endParaRPr lang="en-GB" dirty="0"/>
          </a:p>
        </p:txBody>
      </p:sp>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52316081"/>
              </p:ext>
            </p:extLst>
          </p:nvPr>
        </p:nvGraphicFramePr>
        <p:xfrm>
          <a:off x="1720280" y="2568352"/>
          <a:ext cx="9793088" cy="5576118"/>
        </p:xfrm>
        <a:graphic>
          <a:graphicData uri="http://schemas.openxmlformats.org/drawingml/2006/table">
            <a:tbl>
              <a:tblPr>
                <a:tableStyleId>{5C22544A-7EE6-4342-B048-85BDC9FD1C3A}</a:tableStyleId>
              </a:tblPr>
              <a:tblGrid>
                <a:gridCol w="1512043"/>
                <a:gridCol w="1944341"/>
                <a:gridCol w="1368152"/>
                <a:gridCol w="2592288"/>
                <a:gridCol w="2376264"/>
              </a:tblGrid>
              <a:tr h="1417658">
                <a:tc>
                  <a:txBody>
                    <a:bodyPr/>
                    <a:lstStyle/>
                    <a:p>
                      <a:pPr algn="ctr" fontAlgn="b"/>
                      <a:r>
                        <a:rPr lang="en-GB" sz="2000" b="1" u="none" strike="noStrike" dirty="0">
                          <a:effectLst/>
                        </a:rPr>
                        <a:t>GW</a:t>
                      </a:r>
                      <a:endParaRPr lang="en-GB"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a:effectLst/>
                        </a:rPr>
                        <a:t>Initial View</a:t>
                      </a:r>
                      <a:endParaRPr lang="en-GB"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a:effectLst/>
                        </a:rPr>
                        <a:t>Actual</a:t>
                      </a:r>
                      <a:endParaRPr lang="en-GB" sz="2000" b="1" i="0" u="none" strike="noStrike" dirty="0">
                        <a:solidFill>
                          <a:srgbClr val="000000"/>
                        </a:solidFill>
                        <a:effectLst/>
                        <a:latin typeface="Calibri"/>
                      </a:endParaRPr>
                    </a:p>
                  </a:txBody>
                  <a:tcPr marL="0" marR="0" marT="0" marB="0" anchor="b"/>
                </a:tc>
                <a:tc>
                  <a:txBody>
                    <a:bodyPr/>
                    <a:lstStyle/>
                    <a:p>
                      <a:pPr algn="ctr" fontAlgn="b"/>
                      <a:r>
                        <a:rPr lang="en-US" sz="2000" b="1" u="none" strike="noStrike" dirty="0">
                          <a:effectLst/>
                        </a:rPr>
                        <a:t>Difference actual and </a:t>
                      </a:r>
                      <a:r>
                        <a:rPr lang="en-US" sz="2000" b="1" u="none" strike="noStrike" dirty="0" smtClean="0">
                          <a:effectLst/>
                        </a:rPr>
                        <a:t>14m gen</a:t>
                      </a:r>
                      <a:endParaRPr lang="en-US"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a:effectLst/>
                        </a:rPr>
                        <a:t>Error margin</a:t>
                      </a:r>
                      <a:endParaRPr lang="en-GB" sz="2000" b="1" i="0" u="none" strike="noStrike" dirty="0">
                        <a:solidFill>
                          <a:srgbClr val="000000"/>
                        </a:solidFill>
                        <a:effectLst/>
                        <a:latin typeface="Calibri"/>
                      </a:endParaRPr>
                    </a:p>
                  </a:txBody>
                  <a:tcPr marL="0" marR="0" marT="0" marB="0" anchor="b"/>
                </a:tc>
              </a:tr>
              <a:tr h="831692">
                <a:tc>
                  <a:txBody>
                    <a:bodyPr/>
                    <a:lstStyle/>
                    <a:p>
                      <a:pPr algn="l" fontAlgn="b"/>
                      <a:r>
                        <a:rPr lang="en-GB" sz="2000" u="none" strike="noStrike" dirty="0">
                          <a:effectLst/>
                        </a:rPr>
                        <a:t>2014/15</a:t>
                      </a:r>
                      <a:endParaRPr lang="en-GB" sz="2000" b="0" i="0" u="none" strike="noStrike" dirty="0">
                        <a:solidFill>
                          <a:srgbClr val="000000"/>
                        </a:solidFill>
                        <a:effectLst/>
                        <a:latin typeface="Calibri"/>
                      </a:endParaRPr>
                    </a:p>
                  </a:txBody>
                  <a:tcPr marL="0" marR="0" marT="0" marB="0" anchor="b"/>
                </a:tc>
                <a:tc>
                  <a:txBody>
                    <a:bodyPr/>
                    <a:lstStyle/>
                    <a:p>
                      <a:pPr algn="l" fontAlgn="b"/>
                      <a:r>
                        <a:rPr lang="en-GB" sz="2000" u="none" strike="noStrike">
                          <a:effectLst/>
                        </a:rPr>
                        <a:t>81.25227</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a:effectLst/>
                        </a:rPr>
                        <a:t>                72.40 </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dirty="0">
                          <a:effectLst/>
                        </a:rPr>
                        <a:t>8.85</a:t>
                      </a:r>
                      <a:endParaRPr lang="en-GB" sz="2000" b="0" i="0" u="none" strike="noStrike" dirty="0">
                        <a:solidFill>
                          <a:srgbClr val="000000"/>
                        </a:solidFill>
                        <a:effectLst/>
                        <a:latin typeface="Calibri"/>
                      </a:endParaRPr>
                    </a:p>
                  </a:txBody>
                  <a:tcPr marL="0" marR="0" marT="0" marB="0" anchor="b"/>
                </a:tc>
                <a:tc>
                  <a:txBody>
                    <a:bodyPr/>
                    <a:lstStyle/>
                    <a:p>
                      <a:pPr algn="l" fontAlgn="b"/>
                      <a:r>
                        <a:rPr lang="en-GB" sz="2000" u="none" strike="noStrike" dirty="0">
                          <a:effectLst/>
                        </a:rPr>
                        <a:t>12.23%</a:t>
                      </a:r>
                      <a:endParaRPr lang="en-GB" sz="2000" b="0" i="0" u="none" strike="noStrike" dirty="0">
                        <a:solidFill>
                          <a:srgbClr val="000000"/>
                        </a:solidFill>
                        <a:effectLst/>
                        <a:latin typeface="Calibri"/>
                      </a:endParaRPr>
                    </a:p>
                  </a:txBody>
                  <a:tcPr marL="0" marR="0" marT="0" marB="0" anchor="b"/>
                </a:tc>
              </a:tr>
              <a:tr h="831692">
                <a:tc>
                  <a:txBody>
                    <a:bodyPr/>
                    <a:lstStyle/>
                    <a:p>
                      <a:pPr algn="l" fontAlgn="b"/>
                      <a:r>
                        <a:rPr lang="en-GB" sz="2000" u="none" strike="noStrike">
                          <a:effectLst/>
                        </a:rPr>
                        <a:t>2013/14</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a:effectLst/>
                        </a:rPr>
                        <a:t>80.606 </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76.21 </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dirty="0">
                          <a:effectLst/>
                        </a:rPr>
                        <a:t>4.39</a:t>
                      </a:r>
                      <a:endParaRPr lang="en-GB" sz="2000" b="0" i="0" u="none" strike="noStrike" dirty="0">
                        <a:solidFill>
                          <a:srgbClr val="000000"/>
                        </a:solidFill>
                        <a:effectLst/>
                        <a:latin typeface="Calibri"/>
                      </a:endParaRPr>
                    </a:p>
                  </a:txBody>
                  <a:tcPr marL="0" marR="0" marT="0" marB="0" anchor="b"/>
                </a:tc>
                <a:tc>
                  <a:txBody>
                    <a:bodyPr/>
                    <a:lstStyle/>
                    <a:p>
                      <a:pPr algn="l" fontAlgn="b"/>
                      <a:r>
                        <a:rPr lang="en-GB" sz="2000" u="none" strike="noStrike" dirty="0">
                          <a:effectLst/>
                        </a:rPr>
                        <a:t>5.76%</a:t>
                      </a:r>
                      <a:endParaRPr lang="en-GB" sz="2000" b="0" i="0" u="none" strike="noStrike" dirty="0">
                        <a:solidFill>
                          <a:srgbClr val="000000"/>
                        </a:solidFill>
                        <a:effectLst/>
                        <a:latin typeface="Calibri"/>
                      </a:endParaRPr>
                    </a:p>
                  </a:txBody>
                  <a:tcPr marL="0" marR="0" marT="0" marB="0" anchor="b"/>
                </a:tc>
              </a:tr>
              <a:tr h="831692">
                <a:tc>
                  <a:txBody>
                    <a:bodyPr/>
                    <a:lstStyle/>
                    <a:p>
                      <a:pPr algn="l" fontAlgn="b"/>
                      <a:r>
                        <a:rPr lang="en-GB" sz="2000" u="none" strike="noStrike">
                          <a:effectLst/>
                        </a:rPr>
                        <a:t>2012/13</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a:effectLst/>
                        </a:rPr>
                        <a:t>93.435 </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82.69 </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dirty="0">
                          <a:effectLst/>
                        </a:rPr>
                        <a:t>10.74</a:t>
                      </a:r>
                      <a:endParaRPr lang="en-GB" sz="2000" b="0" i="0" u="none" strike="noStrike" dirty="0">
                        <a:solidFill>
                          <a:srgbClr val="000000"/>
                        </a:solidFill>
                        <a:effectLst/>
                        <a:latin typeface="Calibri"/>
                      </a:endParaRPr>
                    </a:p>
                  </a:txBody>
                  <a:tcPr marL="0" marR="0" marT="0" marB="0" anchor="b"/>
                </a:tc>
                <a:tc>
                  <a:txBody>
                    <a:bodyPr/>
                    <a:lstStyle/>
                    <a:p>
                      <a:pPr algn="l" fontAlgn="b"/>
                      <a:r>
                        <a:rPr lang="en-GB" sz="2000" u="none" strike="noStrike" dirty="0">
                          <a:effectLst/>
                        </a:rPr>
                        <a:t>12.99%</a:t>
                      </a:r>
                      <a:endParaRPr lang="en-GB" sz="2000" b="0" i="0" u="none" strike="noStrike" dirty="0">
                        <a:solidFill>
                          <a:srgbClr val="000000"/>
                        </a:solidFill>
                        <a:effectLst/>
                        <a:latin typeface="Calibri"/>
                      </a:endParaRPr>
                    </a:p>
                  </a:txBody>
                  <a:tcPr marL="0" marR="0" marT="0" marB="0" anchor="b"/>
                </a:tc>
              </a:tr>
              <a:tr h="831692">
                <a:tc>
                  <a:txBody>
                    <a:bodyPr/>
                    <a:lstStyle/>
                    <a:p>
                      <a:pPr algn="l" fontAlgn="b"/>
                      <a:r>
                        <a:rPr lang="en-GB" sz="2000" u="none" strike="noStrike">
                          <a:effectLst/>
                        </a:rPr>
                        <a:t>2011/12</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a:effectLst/>
                        </a:rPr>
                        <a:t>91.088 </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82.57 </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a:effectLst/>
                        </a:rPr>
                        <a:t>8.51</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dirty="0">
                          <a:effectLst/>
                        </a:rPr>
                        <a:t>10.31%</a:t>
                      </a:r>
                      <a:endParaRPr lang="en-GB" sz="2000" b="0" i="0" u="none" strike="noStrike" dirty="0">
                        <a:solidFill>
                          <a:srgbClr val="000000"/>
                        </a:solidFill>
                        <a:effectLst/>
                        <a:latin typeface="Calibri"/>
                      </a:endParaRPr>
                    </a:p>
                  </a:txBody>
                  <a:tcPr marL="0" marR="0" marT="0" marB="0" anchor="b"/>
                </a:tc>
              </a:tr>
              <a:tr h="831692">
                <a:tc>
                  <a:txBody>
                    <a:bodyPr/>
                    <a:lstStyle/>
                    <a:p>
                      <a:pPr algn="l" fontAlgn="b"/>
                      <a:r>
                        <a:rPr lang="en-GB" sz="2000" u="none" strike="noStrike">
                          <a:effectLst/>
                        </a:rPr>
                        <a:t>2010/11</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a:effectLst/>
                        </a:rPr>
                        <a:t>89.196 </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79.80 </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a:effectLst/>
                        </a:rPr>
                        <a:t>9.40</a:t>
                      </a:r>
                      <a:endParaRPr lang="en-GB" sz="2000" b="0" i="0" u="none" strike="noStrike">
                        <a:solidFill>
                          <a:srgbClr val="000000"/>
                        </a:solidFill>
                        <a:effectLst/>
                        <a:latin typeface="Calibri"/>
                      </a:endParaRPr>
                    </a:p>
                  </a:txBody>
                  <a:tcPr marL="0" marR="0" marT="0" marB="0" anchor="b"/>
                </a:tc>
                <a:tc>
                  <a:txBody>
                    <a:bodyPr/>
                    <a:lstStyle/>
                    <a:p>
                      <a:pPr algn="l" fontAlgn="b"/>
                      <a:r>
                        <a:rPr lang="en-GB" sz="2000" u="none" strike="noStrike" dirty="0">
                          <a:effectLst/>
                        </a:rPr>
                        <a:t>11.78%</a:t>
                      </a:r>
                      <a:endParaRPr lang="en-GB" sz="2000" b="0"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4131722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Demand forecasting 14m ahead</a:t>
            </a:r>
            <a:endParaRPr lang="en-GB" dirty="0"/>
          </a:p>
        </p:txBody>
      </p:sp>
      <p:sp>
        <p:nvSpPr>
          <p:cNvPr id="4" name="Slide Number Placeholder 3"/>
          <p:cNvSpPr>
            <a:spLocks noGrp="1"/>
          </p:cNvSpPr>
          <p:nvPr>
            <p:ph type="sldNum" sz="quarter" idx="12"/>
          </p:nvPr>
        </p:nvSpPr>
        <p:spPr/>
        <p:txBody>
          <a:bodyPr/>
          <a:lstStyle/>
          <a:p>
            <a:pPr>
              <a:defRPr/>
            </a:pPr>
            <a:fld id="{F705FC88-06C1-4990-BB8D-71095149E70A}" type="slidenum">
              <a:rPr lang="en-US" smtClean="0"/>
              <a:pPr>
                <a:defRPr/>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57667115"/>
              </p:ext>
            </p:extLst>
          </p:nvPr>
        </p:nvGraphicFramePr>
        <p:xfrm>
          <a:off x="1576264" y="2424336"/>
          <a:ext cx="10151634" cy="5766048"/>
        </p:xfrm>
        <a:graphic>
          <a:graphicData uri="http://schemas.openxmlformats.org/drawingml/2006/table">
            <a:tbl>
              <a:tblPr>
                <a:tableStyleId>{5C22544A-7EE6-4342-B048-85BDC9FD1C3A}</a:tableStyleId>
              </a:tblPr>
              <a:tblGrid>
                <a:gridCol w="1944216"/>
                <a:gridCol w="2304256"/>
                <a:gridCol w="2779583"/>
                <a:gridCol w="2060661"/>
                <a:gridCol w="1062918"/>
              </a:tblGrid>
              <a:tr h="432048">
                <a:tc>
                  <a:txBody>
                    <a:bodyPr/>
                    <a:lstStyle/>
                    <a:p>
                      <a:pPr marL="0" algn="l" defTabSz="1280160" rtl="0" eaLnBrk="1" fontAlgn="b" latinLnBrk="0" hangingPunct="1"/>
                      <a:r>
                        <a:rPr lang="en-GB" sz="2000" b="1" u="none" strike="noStrike" kern="1200" dirty="0" smtClean="0">
                          <a:solidFill>
                            <a:schemeClr val="dk1"/>
                          </a:solidFill>
                          <a:effectLst/>
                          <a:latin typeface="+mn-lt"/>
                          <a:ea typeface="+mn-ea"/>
                          <a:cs typeface="+mn-cs"/>
                        </a:rPr>
                        <a:t>HH</a:t>
                      </a:r>
                      <a:endParaRPr lang="en-GB" sz="2000" b="1" u="none" strike="noStrike" kern="1200" dirty="0">
                        <a:solidFill>
                          <a:schemeClr val="dk1"/>
                        </a:solidFill>
                        <a:effectLst/>
                        <a:latin typeface="+mn-lt"/>
                        <a:ea typeface="+mn-ea"/>
                        <a:cs typeface="+mn-cs"/>
                      </a:endParaRPr>
                    </a:p>
                  </a:txBody>
                  <a:tcPr marL="0" marR="0" marT="0" marB="0" anchor="b">
                    <a:solidFill>
                      <a:schemeClr val="accent1"/>
                    </a:solidFill>
                  </a:tcPr>
                </a:tc>
                <a:tc>
                  <a:txBody>
                    <a:bodyPr/>
                    <a:lstStyle/>
                    <a:p>
                      <a:pPr algn="ctr" fontAlgn="b"/>
                      <a:endParaRPr lang="en-GB" sz="2000" b="1" i="0" u="none" strike="noStrike" dirty="0">
                        <a:solidFill>
                          <a:srgbClr val="000000"/>
                        </a:solidFill>
                        <a:effectLst/>
                        <a:latin typeface="Calibri"/>
                      </a:endParaRPr>
                    </a:p>
                  </a:txBody>
                  <a:tcPr marL="0" marR="0" marT="0" marB="0" anchor="b">
                    <a:solidFill>
                      <a:schemeClr val="accent1"/>
                    </a:solidFill>
                  </a:tcPr>
                </a:tc>
                <a:tc>
                  <a:txBody>
                    <a:bodyPr/>
                    <a:lstStyle/>
                    <a:p>
                      <a:pPr algn="ctr" fontAlgn="b"/>
                      <a:endParaRPr lang="en-GB" sz="2000" b="1" i="0" u="none" strike="noStrike" dirty="0">
                        <a:solidFill>
                          <a:srgbClr val="000000"/>
                        </a:solidFill>
                        <a:effectLst/>
                        <a:latin typeface="Calibri"/>
                      </a:endParaRPr>
                    </a:p>
                  </a:txBody>
                  <a:tcPr marL="0" marR="0" marT="0" marB="0" anchor="b">
                    <a:solidFill>
                      <a:schemeClr val="accent1"/>
                    </a:solidFill>
                  </a:tcPr>
                </a:tc>
                <a:tc>
                  <a:txBody>
                    <a:bodyPr/>
                    <a:lstStyle/>
                    <a:p>
                      <a:pPr algn="ctr" fontAlgn="b"/>
                      <a:endParaRPr lang="en-US" sz="2000" b="1" i="0" u="none" strike="noStrike" dirty="0">
                        <a:solidFill>
                          <a:srgbClr val="000000"/>
                        </a:solidFill>
                        <a:effectLst/>
                        <a:latin typeface="Calibri"/>
                      </a:endParaRPr>
                    </a:p>
                  </a:txBody>
                  <a:tcPr marL="0" marR="0" marT="0" marB="0" anchor="b">
                    <a:solidFill>
                      <a:schemeClr val="accent1"/>
                    </a:solidFill>
                  </a:tcPr>
                </a:tc>
                <a:tc>
                  <a:txBody>
                    <a:bodyPr/>
                    <a:lstStyle/>
                    <a:p>
                      <a:pPr algn="ctr" fontAlgn="b"/>
                      <a:endParaRPr lang="en-GB" sz="2000" b="1" i="0" u="none" strike="noStrike" dirty="0">
                        <a:solidFill>
                          <a:srgbClr val="000000"/>
                        </a:solidFill>
                        <a:effectLst/>
                        <a:latin typeface="Calibri"/>
                      </a:endParaRPr>
                    </a:p>
                  </a:txBody>
                  <a:tcPr marL="0" marR="0" marT="0" marB="0" anchor="b">
                    <a:solidFill>
                      <a:schemeClr val="accent1"/>
                    </a:solidFill>
                  </a:tcPr>
                </a:tc>
              </a:tr>
              <a:tr h="571500">
                <a:tc>
                  <a:txBody>
                    <a:bodyPr/>
                    <a:lstStyle/>
                    <a:p>
                      <a:pPr algn="l" fontAlgn="b"/>
                      <a:r>
                        <a:rPr lang="en-GB" sz="2000" b="1" u="none" strike="noStrike" dirty="0">
                          <a:effectLst/>
                        </a:rPr>
                        <a:t>MW</a:t>
                      </a:r>
                      <a:endParaRPr lang="en-GB"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a:effectLst/>
                        </a:rPr>
                        <a:t>Initial View</a:t>
                      </a:r>
                      <a:endParaRPr lang="en-GB"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smtClean="0">
                          <a:effectLst/>
                        </a:rPr>
                        <a:t>Demand </a:t>
                      </a:r>
                      <a:r>
                        <a:rPr lang="en-GB" sz="2000" b="1" u="none" strike="noStrike" dirty="0">
                          <a:effectLst/>
                        </a:rPr>
                        <a:t>Rec</a:t>
                      </a:r>
                      <a:endParaRPr lang="en-GB" sz="2000" b="1" i="0" u="none" strike="noStrike" dirty="0">
                        <a:solidFill>
                          <a:srgbClr val="000000"/>
                        </a:solidFill>
                        <a:effectLst/>
                        <a:latin typeface="Calibri"/>
                      </a:endParaRPr>
                    </a:p>
                  </a:txBody>
                  <a:tcPr marL="0" marR="0" marT="0" marB="0" anchor="b"/>
                </a:tc>
                <a:tc>
                  <a:txBody>
                    <a:bodyPr/>
                    <a:lstStyle/>
                    <a:p>
                      <a:pPr algn="ctr" fontAlgn="b"/>
                      <a:r>
                        <a:rPr lang="en-US" sz="2000" b="1" u="none" strike="noStrike" dirty="0">
                          <a:effectLst/>
                        </a:rPr>
                        <a:t>Difference actual and </a:t>
                      </a:r>
                      <a:r>
                        <a:rPr lang="en-US" sz="2000" b="1" u="none" strike="noStrike" dirty="0" smtClean="0">
                          <a:effectLst/>
                        </a:rPr>
                        <a:t>14m </a:t>
                      </a:r>
                      <a:r>
                        <a:rPr lang="en-US" sz="2000" b="1" u="none" strike="noStrike" dirty="0" err="1">
                          <a:effectLst/>
                        </a:rPr>
                        <a:t>dmd</a:t>
                      </a:r>
                      <a:endParaRPr lang="en-US"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a:effectLst/>
                        </a:rPr>
                        <a:t>Error margin</a:t>
                      </a:r>
                      <a:endParaRPr lang="en-GB" sz="2000" b="1" i="0" u="none" strike="noStrike" dirty="0">
                        <a:solidFill>
                          <a:srgbClr val="000000"/>
                        </a:solidFill>
                        <a:effectLst/>
                        <a:latin typeface="Calibri"/>
                      </a:endParaRPr>
                    </a:p>
                  </a:txBody>
                  <a:tcPr marL="0" marR="0" marT="0" marB="0" anchor="b"/>
                </a:tc>
              </a:tr>
              <a:tr h="190500">
                <a:tc>
                  <a:txBody>
                    <a:bodyPr/>
                    <a:lstStyle/>
                    <a:p>
                      <a:pPr algn="l" fontAlgn="b"/>
                      <a:r>
                        <a:rPr lang="en-GB" sz="2000" u="none" strike="noStrike" dirty="0">
                          <a:effectLst/>
                        </a:rPr>
                        <a:t>2014/15</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dirty="0">
                          <a:effectLst/>
                        </a:rPr>
                        <a:t>                       </a:t>
                      </a:r>
                      <a:r>
                        <a:rPr lang="en-GB" sz="2000" u="none" strike="noStrike" kern="1200" dirty="0">
                          <a:solidFill>
                            <a:schemeClr val="dk1"/>
                          </a:solidFill>
                          <a:effectLst/>
                          <a:latin typeface="+mn-lt"/>
                          <a:ea typeface="+mn-ea"/>
                          <a:cs typeface="+mn-cs"/>
                        </a:rPr>
                        <a:t>16,100 </a:t>
                      </a:r>
                    </a:p>
                  </a:txBody>
                  <a:tcPr marL="0" marR="0" marT="0" marB="0" anchor="b"/>
                </a:tc>
                <a:tc>
                  <a:txBody>
                    <a:bodyPr/>
                    <a:lstStyle/>
                    <a:p>
                      <a:pPr algn="l" fontAlgn="b"/>
                      <a:r>
                        <a:rPr lang="en-GB" sz="2000" u="none" strike="noStrike">
                          <a:effectLst/>
                        </a:rPr>
                        <a:t>         14,319 </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1781.33</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12.44%</a:t>
                      </a:r>
                      <a:endParaRPr lang="en-GB" sz="2000" b="0" i="0" u="none" strike="noStrike">
                        <a:solidFill>
                          <a:srgbClr val="000000"/>
                        </a:solidFill>
                        <a:effectLst/>
                        <a:latin typeface="Calibri"/>
                      </a:endParaRPr>
                    </a:p>
                  </a:txBody>
                  <a:tcPr marL="0" marR="0" marT="0" marB="0" anchor="b"/>
                </a:tc>
              </a:tr>
              <a:tr h="190500">
                <a:tc>
                  <a:txBody>
                    <a:bodyPr/>
                    <a:lstStyle/>
                    <a:p>
                      <a:pPr algn="l" fontAlgn="b"/>
                      <a:r>
                        <a:rPr lang="en-GB" sz="2000" u="none" strike="noStrike">
                          <a:effectLst/>
                        </a:rPr>
                        <a:t>2013/14</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dirty="0">
                          <a:effectLst/>
                        </a:rPr>
                        <a:t>                 16,100 </a:t>
                      </a:r>
                      <a:endParaRPr lang="en-GB" sz="2000" b="1" i="0" u="none" strike="noStrike" dirty="0">
                        <a:solidFill>
                          <a:srgbClr val="000000"/>
                        </a:solidFill>
                        <a:effectLst/>
                        <a:latin typeface="Arial"/>
                      </a:endParaRPr>
                    </a:p>
                  </a:txBody>
                  <a:tcPr marL="0" marR="0" marT="0" marB="0" anchor="b"/>
                </a:tc>
                <a:tc>
                  <a:txBody>
                    <a:bodyPr/>
                    <a:lstStyle/>
                    <a:p>
                      <a:pPr algn="l" fontAlgn="b"/>
                      <a:r>
                        <a:rPr lang="en-GB" sz="2000" u="none" strike="noStrike" dirty="0">
                          <a:effectLst/>
                        </a:rPr>
                        <a:t>         14,810 </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a:effectLst/>
                        </a:rPr>
                        <a:t>1290.00</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8.71%</a:t>
                      </a:r>
                      <a:endParaRPr lang="en-GB" sz="2000" b="0" i="0" u="none" strike="noStrike">
                        <a:solidFill>
                          <a:srgbClr val="000000"/>
                        </a:solidFill>
                        <a:effectLst/>
                        <a:latin typeface="Calibri"/>
                      </a:endParaRPr>
                    </a:p>
                  </a:txBody>
                  <a:tcPr marL="0" marR="0" marT="0" marB="0" anchor="b"/>
                </a:tc>
              </a:tr>
              <a:tr h="228600">
                <a:tc>
                  <a:txBody>
                    <a:bodyPr/>
                    <a:lstStyle/>
                    <a:p>
                      <a:pPr algn="l" fontAlgn="b"/>
                      <a:r>
                        <a:rPr lang="en-GB" sz="2000" u="none" strike="noStrike">
                          <a:effectLst/>
                        </a:rPr>
                        <a:t>2012/13</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                 17,167 </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dirty="0">
                          <a:effectLst/>
                        </a:rPr>
                        <a:t>         15,940 </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dirty="0">
                          <a:effectLst/>
                        </a:rPr>
                        <a:t>1226.89</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a:effectLst/>
                        </a:rPr>
                        <a:t>7.70%</a:t>
                      </a:r>
                      <a:endParaRPr lang="en-GB" sz="2000" b="0" i="0" u="none" strike="noStrike">
                        <a:solidFill>
                          <a:srgbClr val="000000"/>
                        </a:solidFill>
                        <a:effectLst/>
                        <a:latin typeface="Calibri"/>
                      </a:endParaRPr>
                    </a:p>
                  </a:txBody>
                  <a:tcPr marL="0" marR="0" marT="0" marB="0" anchor="b"/>
                </a:tc>
              </a:tr>
              <a:tr h="762000">
                <a:tc>
                  <a:txBody>
                    <a:bodyPr/>
                    <a:lstStyle/>
                    <a:p>
                      <a:pPr algn="l" fontAlgn="b"/>
                      <a:r>
                        <a:rPr lang="en-GB" sz="2000" u="none" strike="noStrike">
                          <a:effectLst/>
                        </a:rPr>
                        <a:t>2011/12</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                 19,063 </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dirty="0">
                          <a:effectLst/>
                        </a:rPr>
                        <a:t>         15,238 </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dirty="0">
                          <a:effectLst/>
                        </a:rPr>
                        <a:t>3824.88</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dirty="0">
                          <a:effectLst/>
                        </a:rPr>
                        <a:t>25.10%</a:t>
                      </a:r>
                      <a:endParaRPr lang="en-GB" sz="2000" b="0" i="0" u="none" strike="noStrike" dirty="0">
                        <a:solidFill>
                          <a:srgbClr val="000000"/>
                        </a:solidFill>
                        <a:effectLst/>
                        <a:latin typeface="Calibri"/>
                      </a:endParaRPr>
                    </a:p>
                  </a:txBody>
                  <a:tcPr marL="0" marR="0" marT="0" marB="0" anchor="b"/>
                </a:tc>
              </a:tr>
              <a:tr h="190500">
                <a:tc>
                  <a:txBody>
                    <a:bodyPr/>
                    <a:lstStyle/>
                    <a:p>
                      <a:pPr algn="l" fontAlgn="b"/>
                      <a:r>
                        <a:rPr lang="en-GB" sz="2000" u="none" strike="noStrike">
                          <a:effectLst/>
                        </a:rPr>
                        <a:t>2010/11</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                 18,578 </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16,330 </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dirty="0">
                          <a:effectLst/>
                        </a:rPr>
                        <a:t>2248.27</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a:effectLst/>
                        </a:rPr>
                        <a:t>13.77%</a:t>
                      </a:r>
                      <a:endParaRPr lang="en-GB" sz="2000" b="0" i="0" u="none" strike="noStrike">
                        <a:solidFill>
                          <a:srgbClr val="000000"/>
                        </a:solidFill>
                        <a:effectLst/>
                        <a:latin typeface="Calibri"/>
                      </a:endParaRPr>
                    </a:p>
                  </a:txBody>
                  <a:tcPr marL="0" marR="0" marT="0" marB="0" anchor="b"/>
                </a:tc>
              </a:tr>
              <a:tr h="190500">
                <a:tc>
                  <a:txBody>
                    <a:bodyPr/>
                    <a:lstStyle/>
                    <a:p>
                      <a:pPr algn="l" fontAlgn="b"/>
                      <a:r>
                        <a:rPr lang="en-GB" sz="2000" b="1" u="none" strike="noStrike" dirty="0">
                          <a:effectLst/>
                        </a:rPr>
                        <a:t>NHH</a:t>
                      </a:r>
                      <a:endParaRPr lang="en-GB" sz="2000" b="1" i="0" u="none" strike="noStrike" dirty="0">
                        <a:solidFill>
                          <a:srgbClr val="000000"/>
                        </a:solidFill>
                        <a:effectLst/>
                        <a:latin typeface="Calibri"/>
                      </a:endParaRPr>
                    </a:p>
                  </a:txBody>
                  <a:tcPr marL="0" marR="0" marT="0" marB="0" anchor="b">
                    <a:solidFill>
                      <a:schemeClr val="accent1"/>
                    </a:solidFill>
                  </a:tcPr>
                </a:tc>
                <a:tc>
                  <a:txBody>
                    <a:bodyPr/>
                    <a:lstStyle/>
                    <a:p>
                      <a:pPr algn="l" fontAlgn="b"/>
                      <a:endParaRPr lang="en-GB" sz="2000" b="0" i="0" u="none" strike="noStrike" dirty="0">
                        <a:solidFill>
                          <a:srgbClr val="000000"/>
                        </a:solidFill>
                        <a:effectLst/>
                        <a:latin typeface="Calibri"/>
                      </a:endParaRPr>
                    </a:p>
                  </a:txBody>
                  <a:tcPr marL="0" marR="0" marT="0" marB="0" anchor="b">
                    <a:solidFill>
                      <a:schemeClr val="accent1"/>
                    </a:solidFill>
                  </a:tcPr>
                </a:tc>
                <a:tc>
                  <a:txBody>
                    <a:bodyPr/>
                    <a:lstStyle/>
                    <a:p>
                      <a:pPr algn="l" fontAlgn="b"/>
                      <a:endParaRPr lang="en-GB" sz="2000" b="0" i="0" u="none" strike="noStrike" dirty="0">
                        <a:solidFill>
                          <a:srgbClr val="000000"/>
                        </a:solidFill>
                        <a:effectLst/>
                        <a:latin typeface="Calibri"/>
                      </a:endParaRPr>
                    </a:p>
                  </a:txBody>
                  <a:tcPr marL="0" marR="0" marT="0" marB="0" anchor="b">
                    <a:solidFill>
                      <a:schemeClr val="accent1"/>
                    </a:solidFill>
                  </a:tcPr>
                </a:tc>
                <a:tc>
                  <a:txBody>
                    <a:bodyPr/>
                    <a:lstStyle/>
                    <a:p>
                      <a:pPr algn="l" fontAlgn="b"/>
                      <a:endParaRPr lang="en-GB" sz="2000" b="0" i="0" u="none" strike="noStrike" dirty="0">
                        <a:solidFill>
                          <a:srgbClr val="000000"/>
                        </a:solidFill>
                        <a:effectLst/>
                        <a:latin typeface="Calibri"/>
                      </a:endParaRPr>
                    </a:p>
                  </a:txBody>
                  <a:tcPr marL="0" marR="0" marT="0" marB="0" anchor="b">
                    <a:solidFill>
                      <a:schemeClr val="accent1"/>
                    </a:solidFill>
                  </a:tcPr>
                </a:tc>
                <a:tc>
                  <a:txBody>
                    <a:bodyPr/>
                    <a:lstStyle/>
                    <a:p>
                      <a:pPr algn="l" fontAlgn="b"/>
                      <a:endParaRPr lang="en-GB" sz="2000" b="0" i="0" u="none" strike="noStrike" dirty="0">
                        <a:solidFill>
                          <a:srgbClr val="000000"/>
                        </a:solidFill>
                        <a:effectLst/>
                        <a:latin typeface="Calibri"/>
                      </a:endParaRPr>
                    </a:p>
                  </a:txBody>
                  <a:tcPr marL="0" marR="0" marT="0" marB="0" anchor="b">
                    <a:solidFill>
                      <a:schemeClr val="accent1"/>
                    </a:solidFill>
                  </a:tcPr>
                </a:tc>
              </a:tr>
              <a:tr h="571500">
                <a:tc>
                  <a:txBody>
                    <a:bodyPr/>
                    <a:lstStyle/>
                    <a:p>
                      <a:pPr algn="l" fontAlgn="b"/>
                      <a:endParaRPr lang="en-GB"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a:effectLst/>
                        </a:rPr>
                        <a:t>Initial View</a:t>
                      </a:r>
                      <a:endParaRPr lang="en-GB" sz="2000" b="1" i="0" u="none" strike="noStrike">
                        <a:solidFill>
                          <a:srgbClr val="000000"/>
                        </a:solidFill>
                        <a:effectLst/>
                        <a:latin typeface="Calibri"/>
                      </a:endParaRPr>
                    </a:p>
                  </a:txBody>
                  <a:tcPr marL="0" marR="0" marT="0" marB="0" anchor="b"/>
                </a:tc>
                <a:tc>
                  <a:txBody>
                    <a:bodyPr/>
                    <a:lstStyle/>
                    <a:p>
                      <a:pPr algn="ctr" fontAlgn="b"/>
                      <a:r>
                        <a:rPr lang="en-GB" sz="2000" b="1" u="none" strike="noStrike" dirty="0" smtClean="0">
                          <a:effectLst/>
                        </a:rPr>
                        <a:t>Demand </a:t>
                      </a:r>
                      <a:r>
                        <a:rPr lang="en-GB" sz="2000" b="1" u="none" strike="noStrike" dirty="0">
                          <a:effectLst/>
                        </a:rPr>
                        <a:t>Rec</a:t>
                      </a:r>
                      <a:endParaRPr lang="en-GB" sz="2000" b="1" i="0" u="none" strike="noStrike" dirty="0">
                        <a:solidFill>
                          <a:srgbClr val="000000"/>
                        </a:solidFill>
                        <a:effectLst/>
                        <a:latin typeface="Calibri"/>
                      </a:endParaRPr>
                    </a:p>
                  </a:txBody>
                  <a:tcPr marL="0" marR="0" marT="0" marB="0" anchor="b"/>
                </a:tc>
                <a:tc>
                  <a:txBody>
                    <a:bodyPr/>
                    <a:lstStyle/>
                    <a:p>
                      <a:pPr algn="ctr" fontAlgn="b"/>
                      <a:r>
                        <a:rPr lang="en-US" sz="2000" b="1" u="none" strike="noStrike" dirty="0">
                          <a:effectLst/>
                        </a:rPr>
                        <a:t>Difference actual and 15m </a:t>
                      </a:r>
                      <a:r>
                        <a:rPr lang="en-US" sz="2000" b="1" u="none" strike="noStrike" dirty="0" err="1">
                          <a:effectLst/>
                        </a:rPr>
                        <a:t>dmd</a:t>
                      </a:r>
                      <a:endParaRPr lang="en-US" sz="2000" b="1" i="0" u="none" strike="noStrike" dirty="0">
                        <a:solidFill>
                          <a:srgbClr val="000000"/>
                        </a:solidFill>
                        <a:effectLst/>
                        <a:latin typeface="Calibri"/>
                      </a:endParaRPr>
                    </a:p>
                  </a:txBody>
                  <a:tcPr marL="0" marR="0" marT="0" marB="0" anchor="b"/>
                </a:tc>
                <a:tc>
                  <a:txBody>
                    <a:bodyPr/>
                    <a:lstStyle/>
                    <a:p>
                      <a:pPr algn="ctr" fontAlgn="b"/>
                      <a:r>
                        <a:rPr lang="en-GB" sz="2000" b="1" u="none" strike="noStrike" dirty="0">
                          <a:effectLst/>
                        </a:rPr>
                        <a:t>Error margin</a:t>
                      </a:r>
                      <a:endParaRPr lang="en-GB" sz="2000" b="1" i="0" u="none" strike="noStrike" dirty="0">
                        <a:solidFill>
                          <a:srgbClr val="000000"/>
                        </a:solidFill>
                        <a:effectLst/>
                        <a:latin typeface="Calibri"/>
                      </a:endParaRPr>
                    </a:p>
                  </a:txBody>
                  <a:tcPr marL="0" marR="0" marT="0" marB="0" anchor="b"/>
                </a:tc>
              </a:tr>
              <a:tr h="190500">
                <a:tc>
                  <a:txBody>
                    <a:bodyPr/>
                    <a:lstStyle/>
                    <a:p>
                      <a:pPr algn="l" fontAlgn="b"/>
                      <a:r>
                        <a:rPr lang="en-GB" sz="2000" u="none" strike="noStrike" dirty="0">
                          <a:effectLst/>
                        </a:rPr>
                        <a:t>2014/15</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a:effectLst/>
                        </a:rPr>
                        <a:t>28.600</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27.10 </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1.50</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5.53%</a:t>
                      </a:r>
                      <a:endParaRPr lang="en-GB" sz="2000" b="0" i="0" u="none" strike="noStrike">
                        <a:solidFill>
                          <a:srgbClr val="000000"/>
                        </a:solidFill>
                        <a:effectLst/>
                        <a:latin typeface="Calibri"/>
                      </a:endParaRPr>
                    </a:p>
                  </a:txBody>
                  <a:tcPr marL="0" marR="0" marT="0" marB="0" anchor="b"/>
                </a:tc>
              </a:tr>
              <a:tr h="190500">
                <a:tc>
                  <a:txBody>
                    <a:bodyPr/>
                    <a:lstStyle/>
                    <a:p>
                      <a:pPr algn="l" fontAlgn="b"/>
                      <a:r>
                        <a:rPr lang="en-GB" sz="2000" u="none" strike="noStrike">
                          <a:effectLst/>
                        </a:rPr>
                        <a:t>2013/14</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28.451</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27.61 </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dirty="0">
                          <a:effectLst/>
                        </a:rPr>
                        <a:t>0.84</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a:effectLst/>
                        </a:rPr>
                        <a:t>3.04%</a:t>
                      </a:r>
                      <a:endParaRPr lang="en-GB" sz="2000" b="0" i="0" u="none" strike="noStrike">
                        <a:solidFill>
                          <a:srgbClr val="000000"/>
                        </a:solidFill>
                        <a:effectLst/>
                        <a:latin typeface="Calibri"/>
                      </a:endParaRPr>
                    </a:p>
                  </a:txBody>
                  <a:tcPr marL="0" marR="0" marT="0" marB="0" anchor="b"/>
                </a:tc>
              </a:tr>
              <a:tr h="190500">
                <a:tc>
                  <a:txBody>
                    <a:bodyPr/>
                    <a:lstStyle/>
                    <a:p>
                      <a:pPr algn="l" fontAlgn="b"/>
                      <a:r>
                        <a:rPr lang="en-GB" sz="2000" u="none" strike="noStrike">
                          <a:effectLst/>
                        </a:rPr>
                        <a:t>2012/13</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28.900</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28.99 </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dirty="0">
                          <a:effectLst/>
                        </a:rPr>
                        <a:t>-0.09</a:t>
                      </a:r>
                      <a:endParaRPr lang="en-GB" sz="2000" b="0" i="0" u="none" strike="noStrike" dirty="0">
                        <a:solidFill>
                          <a:srgbClr val="000000"/>
                        </a:solidFill>
                        <a:effectLst/>
                        <a:latin typeface="Calibri"/>
                      </a:endParaRPr>
                    </a:p>
                  </a:txBody>
                  <a:tcPr marL="0" marR="0" marT="0" marB="0" anchor="b"/>
                </a:tc>
                <a:tc>
                  <a:txBody>
                    <a:bodyPr/>
                    <a:lstStyle/>
                    <a:p>
                      <a:pPr algn="r" fontAlgn="b"/>
                      <a:r>
                        <a:rPr lang="en-GB" sz="2000" u="none" strike="noStrike" dirty="0">
                          <a:effectLst/>
                        </a:rPr>
                        <a:t>-0.31%</a:t>
                      </a:r>
                      <a:endParaRPr lang="en-GB" sz="2000" b="0" i="0" u="none" strike="noStrike" dirty="0">
                        <a:solidFill>
                          <a:srgbClr val="000000"/>
                        </a:solidFill>
                        <a:effectLst/>
                        <a:latin typeface="Calibri"/>
                      </a:endParaRPr>
                    </a:p>
                  </a:txBody>
                  <a:tcPr marL="0" marR="0" marT="0" marB="0" anchor="b"/>
                </a:tc>
              </a:tr>
              <a:tr h="190500">
                <a:tc>
                  <a:txBody>
                    <a:bodyPr/>
                    <a:lstStyle/>
                    <a:p>
                      <a:pPr algn="l" fontAlgn="b"/>
                      <a:r>
                        <a:rPr lang="en-GB" sz="2000" u="none" strike="noStrike">
                          <a:effectLst/>
                        </a:rPr>
                        <a:t>2011/12</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29.500</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27.96 </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1.54</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dirty="0">
                          <a:effectLst/>
                        </a:rPr>
                        <a:t>5.51%</a:t>
                      </a:r>
                      <a:endParaRPr lang="en-GB" sz="2000" b="0" i="0" u="none" strike="noStrike" dirty="0">
                        <a:solidFill>
                          <a:srgbClr val="000000"/>
                        </a:solidFill>
                        <a:effectLst/>
                        <a:latin typeface="Calibri"/>
                      </a:endParaRPr>
                    </a:p>
                  </a:txBody>
                  <a:tcPr marL="0" marR="0" marT="0" marB="0" anchor="b"/>
                </a:tc>
              </a:tr>
              <a:tr h="190500">
                <a:tc>
                  <a:txBody>
                    <a:bodyPr/>
                    <a:lstStyle/>
                    <a:p>
                      <a:pPr algn="l" fontAlgn="b"/>
                      <a:r>
                        <a:rPr lang="en-GB" sz="2000" u="none" strike="noStrike">
                          <a:effectLst/>
                        </a:rPr>
                        <a:t>2010/11</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29.500</a:t>
                      </a:r>
                      <a:endParaRPr lang="en-GB" sz="2000" b="1" i="0" u="none" strike="noStrike">
                        <a:solidFill>
                          <a:srgbClr val="000000"/>
                        </a:solidFill>
                        <a:effectLst/>
                        <a:latin typeface="Arial"/>
                      </a:endParaRPr>
                    </a:p>
                  </a:txBody>
                  <a:tcPr marL="0" marR="0" marT="0" marB="0" anchor="b"/>
                </a:tc>
                <a:tc>
                  <a:txBody>
                    <a:bodyPr/>
                    <a:lstStyle/>
                    <a:p>
                      <a:pPr algn="l" fontAlgn="b"/>
                      <a:r>
                        <a:rPr lang="en-GB" sz="2000" u="none" strike="noStrike">
                          <a:effectLst/>
                        </a:rPr>
                        <a:t>           29.17 </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a:effectLst/>
                        </a:rPr>
                        <a:t>0.33</a:t>
                      </a:r>
                      <a:endParaRPr lang="en-GB" sz="2000" b="0" i="0" u="none" strike="noStrike">
                        <a:solidFill>
                          <a:srgbClr val="000000"/>
                        </a:solidFill>
                        <a:effectLst/>
                        <a:latin typeface="Calibri"/>
                      </a:endParaRPr>
                    </a:p>
                  </a:txBody>
                  <a:tcPr marL="0" marR="0" marT="0" marB="0" anchor="b"/>
                </a:tc>
                <a:tc>
                  <a:txBody>
                    <a:bodyPr/>
                    <a:lstStyle/>
                    <a:p>
                      <a:pPr algn="r" fontAlgn="b"/>
                      <a:r>
                        <a:rPr lang="en-GB" sz="2000" u="none" strike="noStrike" dirty="0">
                          <a:effectLst/>
                        </a:rPr>
                        <a:t>1.13%</a:t>
                      </a:r>
                      <a:endParaRPr lang="en-GB" sz="2000" b="0"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1692924566"/>
      </p:ext>
    </p:extLst>
  </p:cSld>
  <p:clrMapOvr>
    <a:masterClrMapping/>
  </p:clrMapOvr>
</p:sld>
</file>

<file path=ppt/theme/theme1.xml><?xml version="1.0" encoding="utf-8"?>
<a:theme xmlns:a="http://schemas.openxmlformats.org/drawingml/2006/main" name="national_grid">
  <a:themeElements>
    <a:clrScheme name="national_grid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fontScheme name="national_grid">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34" charset="-128"/>
          </a:defRPr>
        </a:defPPr>
      </a:lstStyle>
    </a:lnDef>
  </a:objectDefaults>
  <a:extraClrSchemeLst>
    <a:extraClrScheme>
      <a:clrScheme name="national_grid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G Blank">
  <a:themeElements>
    <a:clrScheme name="NG Blank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fontScheme name="NG 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34" charset="-128"/>
          </a:defRPr>
        </a:defPPr>
      </a:lstStyle>
    </a:lnDef>
  </a:objectDefaults>
  <a:extraClrSchemeLst>
    <a:extraClrScheme>
      <a:clrScheme name="NG Blank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national_grid</Template>
  <TotalTime>8045</TotalTime>
  <Words>1456</Words>
  <Application>Microsoft Office PowerPoint</Application>
  <PresentationFormat>A3 Paper (297x420 mm)</PresentationFormat>
  <Paragraphs>244</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national_grid</vt:lpstr>
      <vt:lpstr>NG Blank</vt:lpstr>
      <vt:lpstr>CMP244: Extension of the TNUoS tariff notice period – National Grid actions</vt:lpstr>
      <vt:lpstr>Action 3: 1 month notice period in transmission licence</vt:lpstr>
      <vt:lpstr>Action 7: OFTO arrangements around ‘unanticipated events’</vt:lpstr>
      <vt:lpstr>Action 7: OFTO arrangements around ‘unanticipated events’ - continued</vt:lpstr>
      <vt:lpstr>Action 9 – accuracy of OBR exchange rate forecast</vt:lpstr>
      <vt:lpstr>Action 11 - Inaccuracy of tariffs 15m ahead</vt:lpstr>
      <vt:lpstr>TO revenue forecasting 14 months ahead</vt:lpstr>
      <vt:lpstr>Generation forecasting 14m ahead</vt:lpstr>
      <vt:lpstr>Demand forecasting 14m ahead</vt:lpstr>
      <vt:lpstr>Impact on TO revenue recovery and tariffs</vt:lpstr>
      <vt:lpstr>Impact on TO revenue recovery and tariffs</vt:lpstr>
      <vt:lpstr>Action 15 – Timescale document</vt:lpstr>
      <vt:lpstr>Other actions in progress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instructions</dc:title>
  <dc:creator>Paul.Lowbridge2</dc:creator>
  <cp:lastModifiedBy>National Grid</cp:lastModifiedBy>
  <cp:revision>252</cp:revision>
  <cp:lastPrinted>2015-07-06T17:01:15Z</cp:lastPrinted>
  <dcterms:created xsi:type="dcterms:W3CDTF">2013-07-19T12:12:05Z</dcterms:created>
  <dcterms:modified xsi:type="dcterms:W3CDTF">2015-10-21T05:46:20Z</dcterms:modified>
</cp:coreProperties>
</file>