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5"/>
  </p:notesMasterIdLst>
  <p:handoutMasterIdLst>
    <p:handoutMasterId r:id="rId16"/>
  </p:handoutMasterIdLst>
  <p:sldIdLst>
    <p:sldId id="256" r:id="rId5"/>
    <p:sldId id="286" r:id="rId6"/>
    <p:sldId id="291" r:id="rId7"/>
    <p:sldId id="293" r:id="rId8"/>
    <p:sldId id="303" r:id="rId9"/>
    <p:sldId id="302" r:id="rId10"/>
    <p:sldId id="294" r:id="rId11"/>
    <p:sldId id="296" r:id="rId12"/>
    <p:sldId id="298" r:id="rId13"/>
    <p:sldId id="29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6D3708-BBF8-7342-A907-8D96F4DA363C}" name="Greenhalgh (ESO), James" initials="GJ" userId="S::james.greenhalgh@uk.nationalgrid.com::9bc04cf0-7a1b-42d8-8b30-c4381338e437" providerId="AD"/>
  <p188:author id="{BA8D851F-0960-57DB-6F45-E3D45D54D694}" name="Greenhalgh (ESO), James" initials="G(J" userId="S::James.Greenhalgh@uk.nationalgrid.com::9bc04cf0-7a1b-42d8-8b30-c4381338e437" providerId="AD"/>
  <p188:author id="{65F90031-36DE-10AF-316C-501D73ED485A}" name="Martin(ESO), Kyle" initials="MK" userId="S::kyle.martin@uk.nationalgrid.com::66384d09-045f-441c-b2cc-ad5781fc9f2d" providerId="AD"/>
  <p188:author id="{DF081431-6E61-E1D1-2D75-EC18BA40CE98}" name="Wisdom (ESO), Jon" initials="WJ" userId="S::jon.wisdom@uk.nationalgrid.com::bad43f75-f511-4586-bb0f-e53b93ac7101" providerId="AD"/>
  <p188:author id="{962EBB35-1D28-2F17-39E4-A5980F6B1DA9}" name="McLeavey-Reville(ESO), Cian" initials="MRC" userId="S::Cian.McLeavey-Reville@uk.nationalgrid.com::a610cf59-10f7-48dd-9081-6088ffd5dd3c" providerId="AD"/>
  <p188:author id="{7ECADD38-9449-02DE-130F-7328551292B9}" name="Dobbie2 (ESO), Andrew" initials="D(A" userId="S::Andrew.Dobbie2@uk.nationalgrid.com::be1c3337-c797-4e57-b1de-4eecade74dd6" providerId="AD"/>
  <p188:author id="{8A7E463D-DD9C-46C0-81F0-CEC04139F87F}" name="Yang (ESO), Rebecca" initials="YR" userId="S::rebecca.yang@uk.nationalgrid.com::b3f2cba5-35cd-40f4-86b9-a0552abf0051" providerId="AD"/>
  <p188:author id="{3815B0AA-102C-5B07-0D18-DBB3257D46AC}" name="Jonathan Wisdom (ESO)" initials="JW(" userId="S::JON.WISDOM@uk.nationalgrid.com::bad43f75-f511-4586-bb0f-e53b93ac7101" providerId="AD"/>
  <p188:author id="{082912B4-7529-AB5B-AF4D-0A01E5E453AE}" name="McLeavey-Reville(ESO), Cian" initials="MC" userId="S::cian.mcleavey-reville@uk.nationalgrid.com::a610cf59-10f7-48dd-9081-6088ffd5dd3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hiteman, Becky" initials="WB" lastIdx="1" clrIdx="0">
    <p:extLst>
      <p:ext uri="{19B8F6BF-5375-455C-9EA6-DF929625EA0E}">
        <p15:presenceInfo xmlns:p15="http://schemas.microsoft.com/office/powerpoint/2012/main" userId="S-1-5-21-852109325-4236797708-1392725387-214283" providerId="AD"/>
      </p:ext>
    </p:extLst>
  </p:cmAuthor>
  <p:cmAuthor id="2" name="Wildash (ESO), David" initials="W(D" lastIdx="1" clrIdx="1">
    <p:extLst>
      <p:ext uri="{19B8F6BF-5375-455C-9EA6-DF929625EA0E}">
        <p15:presenceInfo xmlns:p15="http://schemas.microsoft.com/office/powerpoint/2012/main" userId="S::David.Wildash@uk.nationalgrid.com::e6f28fdb-1fc3-42ff-88b2-fb5617f20898" providerId="AD"/>
      </p:ext>
    </p:extLst>
  </p:cmAuthor>
  <p:cmAuthor id="3" name="Dobbie2 (ESO), Andrew" initials="D(A" lastIdx="4" clrIdx="2">
    <p:extLst>
      <p:ext uri="{19B8F6BF-5375-455C-9EA6-DF929625EA0E}">
        <p15:presenceInfo xmlns:p15="http://schemas.microsoft.com/office/powerpoint/2012/main" userId="S::Andrew.Dobbie2@uk.nationalgrid.com::be1c3337-c797-4e57-b1de-4eecade74dd6" providerId="AD"/>
      </p:ext>
    </p:extLst>
  </p:cmAuthor>
  <p:cmAuthor id="4" name="Ford (ESO), Andrew" initials="FA" lastIdx="1" clrIdx="3">
    <p:extLst>
      <p:ext uri="{19B8F6BF-5375-455C-9EA6-DF929625EA0E}">
        <p15:presenceInfo xmlns:p15="http://schemas.microsoft.com/office/powerpoint/2012/main" userId="S::andrew.j.ford@uk.nationalgrid.com::dfb4afc1-cc6c-4dba-8313-5fc3dc6481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22"/>
    <a:srgbClr val="D43900"/>
    <a:srgbClr val="454546"/>
    <a:srgbClr val="C85412"/>
    <a:srgbClr val="F26522"/>
    <a:srgbClr val="FF5D00"/>
    <a:srgbClr val="FFE600"/>
    <a:srgbClr val="E61E84"/>
    <a:srgbClr val="FFCE2C"/>
    <a:srgbClr val="2020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7CBA0-67B0-4295-8BAB-BE7E0475F90C}" v="1" dt="2023-11-02T10:37:42.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C5FC15-1CE8-0B43-8B80-417162D2E6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396DC26-95A5-8940-A79D-AF0EBC391E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A44258-D2F0-FD48-997E-DC1F2F174FC0}" type="datetimeFigureOut">
              <a:rPr lang="en-US" smtClean="0"/>
              <a:t>11/7/2023</a:t>
            </a:fld>
            <a:endParaRPr lang="en-US"/>
          </a:p>
        </p:txBody>
      </p:sp>
      <p:sp>
        <p:nvSpPr>
          <p:cNvPr id="4" name="Footer Placeholder 3">
            <a:extLst>
              <a:ext uri="{FF2B5EF4-FFF2-40B4-BE49-F238E27FC236}">
                <a16:creationId xmlns:a16="http://schemas.microsoft.com/office/drawing/2014/main" id="{5C45D5B0-EF1F-4049-AE11-F12F598628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A0E71D-EE13-E446-8DC2-9087618116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7C8834-3968-D043-A9C1-2B3E3096FACD}" type="slidenum">
              <a:rPr lang="en-US" smtClean="0"/>
              <a:t>‹#›</a:t>
            </a:fld>
            <a:endParaRPr lang="en-US"/>
          </a:p>
        </p:txBody>
      </p:sp>
    </p:spTree>
    <p:extLst>
      <p:ext uri="{BB962C8B-B14F-4D97-AF65-F5344CB8AC3E}">
        <p14:creationId xmlns:p14="http://schemas.microsoft.com/office/powerpoint/2010/main" val="149319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D0886-E6DD-294C-AA3E-B63E30F05A7E}"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B74334-5195-1F4B-B190-5A416FFA4340}" type="slidenum">
              <a:rPr lang="en-US" smtClean="0"/>
              <a:t>‹#›</a:t>
            </a:fld>
            <a:endParaRPr lang="en-US"/>
          </a:p>
        </p:txBody>
      </p:sp>
    </p:spTree>
    <p:extLst>
      <p:ext uri="{BB962C8B-B14F-4D97-AF65-F5344CB8AC3E}">
        <p14:creationId xmlns:p14="http://schemas.microsoft.com/office/powerpoint/2010/main" val="2813019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B74334-5195-1F4B-B190-5A416FFA4340}" type="slidenum">
              <a:rPr lang="en-US" smtClean="0"/>
              <a:t>7</a:t>
            </a:fld>
            <a:endParaRPr lang="en-US"/>
          </a:p>
        </p:txBody>
      </p:sp>
    </p:spTree>
    <p:extLst>
      <p:ext uri="{BB962C8B-B14F-4D97-AF65-F5344CB8AC3E}">
        <p14:creationId xmlns:p14="http://schemas.microsoft.com/office/powerpoint/2010/main" val="352532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7B74334-5195-1F4B-B190-5A416FFA4340}" type="slidenum">
              <a:rPr lang="en-US" smtClean="0"/>
              <a:t>9</a:t>
            </a:fld>
            <a:endParaRPr lang="en-US"/>
          </a:p>
        </p:txBody>
      </p:sp>
    </p:spTree>
    <p:extLst>
      <p:ext uri="{BB962C8B-B14F-4D97-AF65-F5344CB8AC3E}">
        <p14:creationId xmlns:p14="http://schemas.microsoft.com/office/powerpoint/2010/main" val="2709196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29CD7AC2-B1F6-1E46-AA3F-5A87D732BF00}"/>
              </a:ext>
            </a:extLst>
          </p:cNvPr>
          <p:cNvSpPr>
            <a:spLocks noGrp="1"/>
          </p:cNvSpPr>
          <p:nvPr>
            <p:ph type="pic" sz="quarter" idx="11"/>
          </p:nvPr>
        </p:nvSpPr>
        <p:spPr>
          <a:xfrm>
            <a:off x="0" y="-12049"/>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14" name="Text Placeholder 13">
            <a:extLst>
              <a:ext uri="{FF2B5EF4-FFF2-40B4-BE49-F238E27FC236}">
                <a16:creationId xmlns:a16="http://schemas.microsoft.com/office/drawing/2014/main" id="{609A1C17-C62E-814B-98D4-9359B30674D1}"/>
              </a:ext>
            </a:extLst>
          </p:cNvPr>
          <p:cNvSpPr>
            <a:spLocks noGrp="1"/>
          </p:cNvSpPr>
          <p:nvPr>
            <p:ph type="body" sz="quarter" idx="10"/>
          </p:nvPr>
        </p:nvSpPr>
        <p:spPr>
          <a:xfrm>
            <a:off x="973796" y="2034234"/>
            <a:ext cx="5833403" cy="2503899"/>
          </a:xfrm>
          <a:prstGeom prst="rect">
            <a:avLst/>
          </a:prstGeom>
        </p:spPr>
        <p:txBody>
          <a:bodyPr/>
          <a:lstStyle>
            <a:lvl1pPr marL="0" indent="0">
              <a:buNone/>
              <a:defRPr sz="2500" b="0" i="0">
                <a:solidFill>
                  <a:schemeClr val="bg1"/>
                </a:solidFill>
                <a:latin typeface="HelveticaNeueLT Pro 65 Md" panose="020B0604020202020204" pitchFamily="34" charset="77"/>
              </a:defRPr>
            </a:lvl1pPr>
            <a:lvl2pPr marL="457189" indent="0">
              <a:buNone/>
              <a:defRPr/>
            </a:lvl2pPr>
          </a:lstStyle>
          <a:p>
            <a:pPr lvl="0"/>
            <a:r>
              <a:rPr lang="en-GB"/>
              <a:t>Click to edit Master text styles</a:t>
            </a:r>
          </a:p>
        </p:txBody>
      </p:sp>
      <p:sp>
        <p:nvSpPr>
          <p:cNvPr id="15" name="Graphic 10">
            <a:extLst>
              <a:ext uri="{FF2B5EF4-FFF2-40B4-BE49-F238E27FC236}">
                <a16:creationId xmlns:a16="http://schemas.microsoft.com/office/drawing/2014/main" id="{E9B49DA9-7E33-BE46-A4AB-CEFCAA561D83}"/>
              </a:ext>
            </a:extLst>
          </p:cNvPr>
          <p:cNvSpPr/>
          <p:nvPr userDrawn="1"/>
        </p:nvSpPr>
        <p:spPr>
          <a:xfrm>
            <a:off x="-18960" y="5412222"/>
            <a:ext cx="12254029"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a:p>
        </p:txBody>
      </p:sp>
      <p:sp>
        <p:nvSpPr>
          <p:cNvPr id="16" name="Graphic 8">
            <a:extLst>
              <a:ext uri="{FF2B5EF4-FFF2-40B4-BE49-F238E27FC236}">
                <a16:creationId xmlns:a16="http://schemas.microsoft.com/office/drawing/2014/main" id="{B43D1F1A-0FC4-F141-BB54-98D023634746}"/>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7" name="Picture 16">
            <a:extLst>
              <a:ext uri="{FF2B5EF4-FFF2-40B4-BE49-F238E27FC236}">
                <a16:creationId xmlns:a16="http://schemas.microsoft.com/office/drawing/2014/main" id="{B50F6B89-EB35-7342-B99E-2CEC1FF6DC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4165929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8881344E-252E-1646-BC72-BAFC365E04B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603C7099-7BDF-EF49-AD35-BAF172AFBFE7}"/>
              </a:ext>
            </a:extLst>
          </p:cNvPr>
          <p:cNvSpPr>
            <a:spLocks noGrp="1"/>
          </p:cNvSpPr>
          <p:nvPr>
            <p:ph type="title"/>
          </p:nvPr>
        </p:nvSpPr>
        <p:spPr>
          <a:xfrm>
            <a:off x="3910848" y="4353172"/>
            <a:ext cx="4419336" cy="1480071"/>
          </a:xfrm>
          <a:prstGeom prst="rect">
            <a:avLst/>
          </a:prstGeom>
        </p:spPr>
        <p:txBody>
          <a:bodyPr anchor="t"/>
          <a:lstStyle>
            <a:lvl1pPr algn="ctr">
              <a:defRPr sz="16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C7FE5ADA-2612-0E4E-8323-3249B3DDDA1C}"/>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8" name="Picture 7">
            <a:extLst>
              <a:ext uri="{FF2B5EF4-FFF2-40B4-BE49-F238E27FC236}">
                <a16:creationId xmlns:a16="http://schemas.microsoft.com/office/drawing/2014/main" id="{A474FB7A-A7F5-5C4A-84D8-99586F7BC7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133538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ccess 2020">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C46F04-B971-ED48-8DC4-65F6EF0AA31A}"/>
              </a:ext>
            </a:extLst>
          </p:cNvPr>
          <p:cNvPicPr>
            <a:picLocks noChangeAspect="1"/>
          </p:cNvPicPr>
          <p:nvPr userDrawn="1"/>
        </p:nvPicPr>
        <p:blipFill>
          <a:blip r:embed="rId2"/>
          <a:stretch>
            <a:fillRect/>
          </a:stretch>
        </p:blipFill>
        <p:spPr>
          <a:xfrm>
            <a:off x="0" y="4798"/>
            <a:ext cx="12192000" cy="6848403"/>
          </a:xfrm>
          <a:prstGeom prst="rect">
            <a:avLst/>
          </a:prstGeom>
        </p:spPr>
      </p:pic>
      <p:sp>
        <p:nvSpPr>
          <p:cNvPr id="8" name="Text Placeholder 11">
            <a:extLst>
              <a:ext uri="{FF2B5EF4-FFF2-40B4-BE49-F238E27FC236}">
                <a16:creationId xmlns:a16="http://schemas.microsoft.com/office/drawing/2014/main" id="{4CCEDE6E-3C12-1C43-A880-0B6F1300F28C}"/>
              </a:ext>
            </a:extLst>
          </p:cNvPr>
          <p:cNvSpPr>
            <a:spLocks noGrp="1"/>
          </p:cNvSpPr>
          <p:nvPr>
            <p:ph type="body" sz="quarter" idx="11"/>
          </p:nvPr>
        </p:nvSpPr>
        <p:spPr>
          <a:xfrm>
            <a:off x="968440"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2">
            <a:extLst>
              <a:ext uri="{FF2B5EF4-FFF2-40B4-BE49-F238E27FC236}">
                <a16:creationId xmlns:a16="http://schemas.microsoft.com/office/drawing/2014/main" id="{CE6029B3-1496-8845-A0B4-692DF4171963}"/>
              </a:ext>
            </a:extLst>
          </p:cNvPr>
          <p:cNvSpPr>
            <a:spLocks noGrp="1"/>
          </p:cNvSpPr>
          <p:nvPr>
            <p:ph type="body" sz="quarter" idx="15"/>
          </p:nvPr>
        </p:nvSpPr>
        <p:spPr>
          <a:xfrm>
            <a:off x="1573212" y="1170309"/>
            <a:ext cx="3968051" cy="620712"/>
          </a:xfrm>
          <a:prstGeom prst="rect">
            <a:avLst/>
          </a:prstGeom>
        </p:spPr>
        <p:txBody>
          <a:bodyPr/>
          <a:lstStyle>
            <a:lvl1pPr marL="0" indent="0">
              <a:buNone/>
              <a:defRPr sz="2000" b="0" i="0">
                <a:solidFill>
                  <a:srgbClr val="D43900"/>
                </a:solidFill>
                <a:latin typeface="HelveticaNeueLT Pro 55 Roman" panose="020B0604020202020204" pitchFamily="34" charset="77"/>
              </a:defRPr>
            </a:lvl1pPr>
            <a:lvl2pPr marL="457189" indent="0">
              <a:buNone/>
              <a:defRPr b="0" i="0">
                <a:solidFill>
                  <a:srgbClr val="E8BC28"/>
                </a:solidFill>
                <a:latin typeface="HelveticaNeueLT Std Med" panose="020B0604020202020204" pitchFamily="34" charset="0"/>
              </a:defRPr>
            </a:lvl2pPr>
            <a:lvl3pPr marL="914377" indent="0">
              <a:buNone/>
              <a:defRPr b="0" i="0">
                <a:solidFill>
                  <a:srgbClr val="E8BC28"/>
                </a:solidFill>
                <a:latin typeface="HelveticaNeueLT Std Med" panose="020B0604020202020204" pitchFamily="34" charset="0"/>
              </a:defRPr>
            </a:lvl3pPr>
            <a:lvl4pPr marL="1371566" indent="0">
              <a:buNone/>
              <a:defRPr b="0" i="0">
                <a:solidFill>
                  <a:srgbClr val="E8BC28"/>
                </a:solidFill>
                <a:latin typeface="HelveticaNeueLT Std Med" panose="020B0604020202020204" pitchFamily="34" charset="0"/>
              </a:defRPr>
            </a:lvl4pPr>
            <a:lvl5pPr marL="1828755" indent="0">
              <a:buNone/>
              <a:defRPr b="0" i="0">
                <a:solidFill>
                  <a:srgbClr val="E8BC28"/>
                </a:solidFill>
                <a:latin typeface="HelveticaNeueLT Std Med" panose="020B0604020202020204" pitchFamily="34" charset="0"/>
              </a:defRPr>
            </a:lvl5pPr>
          </a:lstStyle>
          <a:p>
            <a:pPr lvl="0"/>
            <a:r>
              <a:rPr lang="en-GB"/>
              <a:t>Click to edit Master</a:t>
            </a:r>
            <a:endParaRPr lang="en-US"/>
          </a:p>
        </p:txBody>
      </p:sp>
      <p:sp>
        <p:nvSpPr>
          <p:cNvPr id="14" name="Text Placeholder 11">
            <a:extLst>
              <a:ext uri="{FF2B5EF4-FFF2-40B4-BE49-F238E27FC236}">
                <a16:creationId xmlns:a16="http://schemas.microsoft.com/office/drawing/2014/main" id="{89013AE0-A7CE-7547-8EEA-81CCF43E43E2}"/>
              </a:ext>
            </a:extLst>
          </p:cNvPr>
          <p:cNvSpPr>
            <a:spLocks noGrp="1"/>
          </p:cNvSpPr>
          <p:nvPr>
            <p:ph type="body" sz="quarter" idx="16"/>
          </p:nvPr>
        </p:nvSpPr>
        <p:spPr>
          <a:xfrm>
            <a:off x="6427195"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5" name="Text Placeholder 11">
            <a:extLst>
              <a:ext uri="{FF2B5EF4-FFF2-40B4-BE49-F238E27FC236}">
                <a16:creationId xmlns:a16="http://schemas.microsoft.com/office/drawing/2014/main" id="{9CD27893-F0D0-1A45-9332-495EA803DFB0}"/>
              </a:ext>
            </a:extLst>
          </p:cNvPr>
          <p:cNvSpPr>
            <a:spLocks noGrp="1"/>
          </p:cNvSpPr>
          <p:nvPr>
            <p:ph type="body" sz="quarter" idx="17"/>
          </p:nvPr>
        </p:nvSpPr>
        <p:spPr>
          <a:xfrm>
            <a:off x="3732860" y="4873750"/>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6" name="Text Placeholder 11">
            <a:extLst>
              <a:ext uri="{FF2B5EF4-FFF2-40B4-BE49-F238E27FC236}">
                <a16:creationId xmlns:a16="http://schemas.microsoft.com/office/drawing/2014/main" id="{993E37F8-8A43-B148-B157-E7E2E1E6C38C}"/>
              </a:ext>
            </a:extLst>
          </p:cNvPr>
          <p:cNvSpPr>
            <a:spLocks noGrp="1"/>
          </p:cNvSpPr>
          <p:nvPr>
            <p:ph type="body" sz="quarter" idx="18"/>
          </p:nvPr>
        </p:nvSpPr>
        <p:spPr>
          <a:xfrm>
            <a:off x="9173817" y="4873751"/>
            <a:ext cx="2180184" cy="966931"/>
          </a:xfrm>
          <a:prstGeom prst="rect">
            <a:avLst/>
          </a:prstGeom>
          <a:ln>
            <a:noFill/>
          </a:ln>
        </p:spPr>
        <p:txBody>
          <a:bodyPr/>
          <a:lstStyle>
            <a:lvl1pPr marL="0" indent="0" algn="ctr">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D69A5C8F-1178-0C4F-B7BA-980F7032D6AB}"/>
              </a:ext>
            </a:extLst>
          </p:cNvPr>
          <p:cNvSpPr>
            <a:spLocks noGrp="1"/>
          </p:cNvSpPr>
          <p:nvPr>
            <p:ph type="title"/>
          </p:nvPr>
        </p:nvSpPr>
        <p:spPr>
          <a:xfrm>
            <a:off x="497523" y="780175"/>
            <a:ext cx="8832744"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2" name="Graphic 8">
            <a:extLst>
              <a:ext uri="{FF2B5EF4-FFF2-40B4-BE49-F238E27FC236}">
                <a16:creationId xmlns:a16="http://schemas.microsoft.com/office/drawing/2014/main" id="{826C1061-4477-E740-870D-33A2091A2CE9}"/>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8" name="Picture 17">
            <a:extLst>
              <a:ext uri="{FF2B5EF4-FFF2-40B4-BE49-F238E27FC236}">
                <a16:creationId xmlns:a16="http://schemas.microsoft.com/office/drawing/2014/main" id="{5D7B9AA3-A650-D941-BF97-F060D9864BB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9" name="Graphic 8">
            <a:extLst>
              <a:ext uri="{FF2B5EF4-FFF2-40B4-BE49-F238E27FC236}">
                <a16:creationId xmlns:a16="http://schemas.microsoft.com/office/drawing/2014/main" id="{BCEEDD78-DE02-A243-B558-BF83FC3BF188}"/>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60654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C0CFFD3-D966-774D-AB09-3C570299A3FC}"/>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5881" t="8075" r="59083" b="84871"/>
          <a:stretch/>
        </p:blipFill>
        <p:spPr>
          <a:xfrm flipH="1">
            <a:off x="-1" y="1774952"/>
            <a:ext cx="12192001" cy="4041648"/>
          </a:xfrm>
          <a:prstGeom prst="rect">
            <a:avLst/>
          </a:prstGeom>
        </p:spPr>
      </p:pic>
      <p:sp>
        <p:nvSpPr>
          <p:cNvPr id="14" name="Text Placeholder 11">
            <a:extLst>
              <a:ext uri="{FF2B5EF4-FFF2-40B4-BE49-F238E27FC236}">
                <a16:creationId xmlns:a16="http://schemas.microsoft.com/office/drawing/2014/main" id="{E7F5ABC0-2EBF-7E4B-8636-DA45497EE8B7}"/>
              </a:ext>
            </a:extLst>
          </p:cNvPr>
          <p:cNvSpPr>
            <a:spLocks noGrp="1"/>
          </p:cNvSpPr>
          <p:nvPr>
            <p:ph type="body" sz="quarter" idx="11"/>
          </p:nvPr>
        </p:nvSpPr>
        <p:spPr>
          <a:xfrm>
            <a:off x="497523" y="1417922"/>
            <a:ext cx="4754880" cy="1288051"/>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6" name="Title 1">
            <a:extLst>
              <a:ext uri="{FF2B5EF4-FFF2-40B4-BE49-F238E27FC236}">
                <a16:creationId xmlns:a16="http://schemas.microsoft.com/office/drawing/2014/main" id="{0F859BC8-E720-C049-8B6C-4A94E85F1539}"/>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Graphic 8">
            <a:extLst>
              <a:ext uri="{FF2B5EF4-FFF2-40B4-BE49-F238E27FC236}">
                <a16:creationId xmlns:a16="http://schemas.microsoft.com/office/drawing/2014/main" id="{3C1FC02E-0FDD-FF46-8721-3F6008784E53}"/>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1" name="Picture 10">
            <a:extLst>
              <a:ext uri="{FF2B5EF4-FFF2-40B4-BE49-F238E27FC236}">
                <a16:creationId xmlns:a16="http://schemas.microsoft.com/office/drawing/2014/main" id="{EB2E3F91-B974-0348-87F9-83F917929FE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2" name="Graphic 8">
            <a:extLst>
              <a:ext uri="{FF2B5EF4-FFF2-40B4-BE49-F238E27FC236}">
                <a16:creationId xmlns:a16="http://schemas.microsoft.com/office/drawing/2014/main" id="{F8B01D2C-A00D-4045-BFB9-8940334ABEB5}"/>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2572112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con_3Col_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1351494"/>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3190240" y="2096813"/>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3190240" y="2734560"/>
            <a:ext cx="8371840" cy="2111018"/>
          </a:xfrm>
          <a:prstGeom prst="rect">
            <a:avLst/>
          </a:prstGeom>
          <a:ln>
            <a:noFill/>
          </a:ln>
        </p:spPr>
        <p:txBody>
          <a:bodyPr numCol="3"/>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1351099"/>
            <a:ext cx="1147762" cy="1147763"/>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8" name="Graphic 8">
            <a:extLst>
              <a:ext uri="{FF2B5EF4-FFF2-40B4-BE49-F238E27FC236}">
                <a16:creationId xmlns:a16="http://schemas.microsoft.com/office/drawing/2014/main" id="{BCA21CD0-2558-C248-888B-D4DEF4B96605}"/>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2" name="Picture 11">
            <a:extLst>
              <a:ext uri="{FF2B5EF4-FFF2-40B4-BE49-F238E27FC236}">
                <a16:creationId xmlns:a16="http://schemas.microsoft.com/office/drawing/2014/main" id="{8B3A181E-1291-0F4C-8B52-26BA9643DC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3" name="Graphic 8">
            <a:extLst>
              <a:ext uri="{FF2B5EF4-FFF2-40B4-BE49-F238E27FC236}">
                <a16:creationId xmlns:a16="http://schemas.microsoft.com/office/drawing/2014/main" id="{753B9270-7B89-E142-A538-860DFBBDBA27}"/>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392883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_Intro_Copy-1COL">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695DC6A5-DB37-FE48-BF1C-BEA91A66B68E}"/>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56D3E74F-DA6F-1F46-A47A-3FEB68C4A2ED}"/>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2" name="Picture 11">
            <a:extLst>
              <a:ext uri="{FF2B5EF4-FFF2-40B4-BE49-F238E27FC236}">
                <a16:creationId xmlns:a16="http://schemas.microsoft.com/office/drawing/2014/main" id="{2B0B00D0-A137-D341-9860-25AA73FEB4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3" name="Graphic 8">
            <a:extLst>
              <a:ext uri="{FF2B5EF4-FFF2-40B4-BE49-F238E27FC236}">
                <a16:creationId xmlns:a16="http://schemas.microsoft.com/office/drawing/2014/main" id="{77FCD9EC-8887-6248-89B1-235775B93116}"/>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270677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Intro_2COL-Copy">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497523" y="2298492"/>
            <a:ext cx="4754880"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497523" y="3291081"/>
            <a:ext cx="8371840" cy="2050789"/>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itle 1">
            <a:extLst>
              <a:ext uri="{FF2B5EF4-FFF2-40B4-BE49-F238E27FC236}">
                <a16:creationId xmlns:a16="http://schemas.microsoft.com/office/drawing/2014/main" id="{7BE50DA5-DFD5-C149-8062-F1C0FE9A4240}"/>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D7F7C38F-FB6A-DE44-A02F-E6D81D9D1779}"/>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2" name="Picture 11">
            <a:extLst>
              <a:ext uri="{FF2B5EF4-FFF2-40B4-BE49-F238E27FC236}">
                <a16:creationId xmlns:a16="http://schemas.microsoft.com/office/drawing/2014/main" id="{965AD3AD-9C21-3949-B2CD-8482A5726A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3" name="Graphic 8">
            <a:extLst>
              <a:ext uri="{FF2B5EF4-FFF2-40B4-BE49-F238E27FC236}">
                <a16:creationId xmlns:a16="http://schemas.microsoft.com/office/drawing/2014/main" id="{FBB0D81C-AACD-C54B-A485-AADCF9D399C6}"/>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181102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Intro_Copyx3">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9CE9245F-A54E-6D46-803F-FE1389E58235}"/>
              </a:ext>
            </a:extLst>
          </p:cNvPr>
          <p:cNvSpPr>
            <a:spLocks noGrp="1"/>
          </p:cNvSpPr>
          <p:nvPr>
            <p:ph type="body" sz="quarter" idx="11"/>
          </p:nvPr>
        </p:nvSpPr>
        <p:spPr>
          <a:xfrm>
            <a:off x="592143"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A677CB7A-1D72-1E45-BBB9-C15092A5C372}"/>
              </a:ext>
            </a:extLst>
          </p:cNvPr>
          <p:cNvSpPr>
            <a:spLocks noGrp="1"/>
          </p:cNvSpPr>
          <p:nvPr>
            <p:ph type="body" sz="quarter" idx="12"/>
          </p:nvPr>
        </p:nvSpPr>
        <p:spPr>
          <a:xfrm>
            <a:off x="59214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4446513"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ext Placeholder 11">
            <a:extLst>
              <a:ext uri="{FF2B5EF4-FFF2-40B4-BE49-F238E27FC236}">
                <a16:creationId xmlns:a16="http://schemas.microsoft.com/office/drawing/2014/main" id="{E16F508C-C8C7-E649-9929-A87F4FD3E22F}"/>
              </a:ext>
            </a:extLst>
          </p:cNvPr>
          <p:cNvSpPr>
            <a:spLocks noGrp="1"/>
          </p:cNvSpPr>
          <p:nvPr>
            <p:ph type="body" sz="quarter" idx="14"/>
          </p:nvPr>
        </p:nvSpPr>
        <p:spPr>
          <a:xfrm>
            <a:off x="8300882" y="2730074"/>
            <a:ext cx="3298973" cy="2050789"/>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434938"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ext Placeholder 11">
            <a:extLst>
              <a:ext uri="{FF2B5EF4-FFF2-40B4-BE49-F238E27FC236}">
                <a16:creationId xmlns:a16="http://schemas.microsoft.com/office/drawing/2014/main" id="{DE8310A5-8F15-B846-BB45-B7B8D709FBE8}"/>
              </a:ext>
            </a:extLst>
          </p:cNvPr>
          <p:cNvSpPr>
            <a:spLocks noGrp="1"/>
          </p:cNvSpPr>
          <p:nvPr>
            <p:ph type="body" sz="quarter" idx="16"/>
          </p:nvPr>
        </p:nvSpPr>
        <p:spPr>
          <a:xfrm>
            <a:off x="8300882" y="2147302"/>
            <a:ext cx="3298973"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7" name="Title 1">
            <a:extLst>
              <a:ext uri="{FF2B5EF4-FFF2-40B4-BE49-F238E27FC236}">
                <a16:creationId xmlns:a16="http://schemas.microsoft.com/office/drawing/2014/main" id="{EFA0C61E-EFA0-F841-A9C6-9C9DDD748BB4}"/>
              </a:ext>
            </a:extLst>
          </p:cNvPr>
          <p:cNvSpPr txBox="1">
            <a:spLocks/>
          </p:cNvSpPr>
          <p:nvPr userDrawn="1"/>
        </p:nvSpPr>
        <p:spPr>
          <a:xfrm>
            <a:off x="488448" y="1351494"/>
            <a:ext cx="5043199" cy="637747"/>
          </a:xfrm>
          <a:prstGeom prst="rect">
            <a:avLst/>
          </a:prstGeom>
        </p:spPr>
        <p:txBody>
          <a:bodyPr anchor="t"/>
          <a:lstStyle>
            <a:lvl1pPr algn="l" defTabSz="914377" rtl="0" eaLnBrk="1" latinLnBrk="0" hangingPunct="1">
              <a:lnSpc>
                <a:spcPct val="90000"/>
              </a:lnSpc>
              <a:spcBef>
                <a:spcPct val="0"/>
              </a:spcBef>
              <a:buNone/>
              <a:defRPr sz="2500" b="0" i="0" kern="1200">
                <a:solidFill>
                  <a:srgbClr val="D43900"/>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b="0" i="0">
                <a:latin typeface="HelveticaNeueLT Pro 55 Roman" panose="020B0604020202020204" pitchFamily="34" charset="77"/>
              </a:rPr>
              <a:t>Click to edit Master title style</a:t>
            </a:r>
            <a:endParaRPr lang="en-US" b="0" i="0">
              <a:latin typeface="HelveticaNeueLT Pro 55 Roman" panose="020B0604020202020204" pitchFamily="34" charset="77"/>
            </a:endParaRPr>
          </a:p>
        </p:txBody>
      </p:sp>
      <p:sp>
        <p:nvSpPr>
          <p:cNvPr id="11" name="Graphic 8">
            <a:extLst>
              <a:ext uri="{FF2B5EF4-FFF2-40B4-BE49-F238E27FC236}">
                <a16:creationId xmlns:a16="http://schemas.microsoft.com/office/drawing/2014/main" id="{EBC63B5D-D717-7B48-81F0-6036E676E04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id="{9E9A12D3-E26B-F945-9348-39F7C573BCC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8" name="Graphic 8">
            <a:extLst>
              <a:ext uri="{FF2B5EF4-FFF2-40B4-BE49-F238E27FC236}">
                <a16:creationId xmlns:a16="http://schemas.microsoft.com/office/drawing/2014/main" id="{4F6A4EA8-BF59-EC45-9933-1126AC6A2E4E}"/>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96758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_Bullet_Pictur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EA4372F-A8FE-304D-BEEF-9B1F4366F1F7}"/>
              </a:ext>
            </a:extLst>
          </p:cNvPr>
          <p:cNvSpPr>
            <a:spLocks noGrp="1"/>
          </p:cNvSpPr>
          <p:nvPr>
            <p:ph type="body" sz="quarter" idx="13"/>
          </p:nvPr>
        </p:nvSpPr>
        <p:spPr>
          <a:xfrm>
            <a:off x="509098" y="3758494"/>
            <a:ext cx="4743305" cy="1762631"/>
          </a:xfrm>
          <a:prstGeom prst="rect">
            <a:avLst/>
          </a:prstGeom>
          <a:ln>
            <a:noFill/>
          </a:ln>
        </p:spPr>
        <p:txBody>
          <a:bodyPr lIns="0" numCol="1"/>
          <a:lstStyle>
            <a:lvl1pPr marL="171450" indent="-1714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B2CF9473-1903-994F-B99C-D29984D129C3}"/>
              </a:ext>
            </a:extLst>
          </p:cNvPr>
          <p:cNvSpPr>
            <a:spLocks noGrp="1"/>
          </p:cNvSpPr>
          <p:nvPr>
            <p:ph type="body" sz="quarter" idx="15"/>
          </p:nvPr>
        </p:nvSpPr>
        <p:spPr>
          <a:xfrm>
            <a:off x="497523" y="3175722"/>
            <a:ext cx="2764515" cy="506555"/>
          </a:xfrm>
          <a:prstGeom prst="rect">
            <a:avLst/>
          </a:prstGeom>
          <a:ln>
            <a:noFill/>
          </a:ln>
        </p:spPr>
        <p:txBody>
          <a:bodyPr lIns="0" anchor="b"/>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4" name="Picture Placeholder 8">
            <a:extLst>
              <a:ext uri="{FF2B5EF4-FFF2-40B4-BE49-F238E27FC236}">
                <a16:creationId xmlns:a16="http://schemas.microsoft.com/office/drawing/2014/main" id="{DD16F5DD-B45A-ED4E-8E7E-33263E4BB0FD}"/>
              </a:ext>
            </a:extLst>
          </p:cNvPr>
          <p:cNvSpPr>
            <a:spLocks noGrp="1"/>
          </p:cNvSpPr>
          <p:nvPr>
            <p:ph type="pic" sz="quarter" idx="16"/>
          </p:nvPr>
        </p:nvSpPr>
        <p:spPr>
          <a:xfrm>
            <a:off x="6287075" y="780175"/>
            <a:ext cx="5395827" cy="474095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16" name="Text Placeholder 11">
            <a:extLst>
              <a:ext uri="{FF2B5EF4-FFF2-40B4-BE49-F238E27FC236}">
                <a16:creationId xmlns:a16="http://schemas.microsoft.com/office/drawing/2014/main" id="{F13ADBC8-7EAF-6F47-94A8-57843CEAD9D0}"/>
              </a:ext>
            </a:extLst>
          </p:cNvPr>
          <p:cNvSpPr>
            <a:spLocks noGrp="1"/>
          </p:cNvSpPr>
          <p:nvPr>
            <p:ph type="body" sz="quarter" idx="17"/>
          </p:nvPr>
        </p:nvSpPr>
        <p:spPr>
          <a:xfrm>
            <a:off x="497523" y="2298492"/>
            <a:ext cx="5043198" cy="637747"/>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046D799E-083A-B44F-8734-28595C102C83}"/>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3FEA83A0-BF97-0846-A38F-C398FEBC732E}"/>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3" name="Picture 12">
            <a:extLst>
              <a:ext uri="{FF2B5EF4-FFF2-40B4-BE49-F238E27FC236}">
                <a16:creationId xmlns:a16="http://schemas.microsoft.com/office/drawing/2014/main" id="{2608EDF7-183D-AA46-8CE3-45E73B881D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5" name="Graphic 8">
            <a:extLst>
              <a:ext uri="{FF2B5EF4-FFF2-40B4-BE49-F238E27FC236}">
                <a16:creationId xmlns:a16="http://schemas.microsoft.com/office/drawing/2014/main" id="{923AAC91-1D54-EB45-AB86-72F656B1C939}"/>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445742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2BDEBFE9-838E-194F-A633-0E7ABCE7BD1D}"/>
              </a:ext>
            </a:extLst>
          </p:cNvPr>
          <p:cNvSpPr>
            <a:spLocks noGrp="1"/>
          </p:cNvSpPr>
          <p:nvPr>
            <p:ph type="tbl" sz="quarter" idx="10"/>
          </p:nvPr>
        </p:nvSpPr>
        <p:spPr>
          <a:xfrm>
            <a:off x="496888" y="1555750"/>
            <a:ext cx="11064875" cy="3983038"/>
          </a:xfrm>
          <a:prstGeom prst="rect">
            <a:avLst/>
          </a:prstGeom>
          <a:noFill/>
        </p:spPr>
        <p:txBody>
          <a:bodyPr/>
          <a:lstStyle>
            <a:lvl1pPr>
              <a:defRPr b="0" i="0">
                <a:solidFill>
                  <a:srgbClr val="454546"/>
                </a:solidFill>
                <a:latin typeface="HelveticaNeueLT Pro 45 Lt" panose="020B0403020202020204" pitchFamily="34" charset="77"/>
              </a:defRPr>
            </a:lvl1pPr>
          </a:lstStyle>
          <a:p>
            <a:endParaRPr lang="en-US"/>
          </a:p>
        </p:txBody>
      </p:sp>
      <p:sp>
        <p:nvSpPr>
          <p:cNvPr id="5" name="Title 1">
            <a:extLst>
              <a:ext uri="{FF2B5EF4-FFF2-40B4-BE49-F238E27FC236}">
                <a16:creationId xmlns:a16="http://schemas.microsoft.com/office/drawing/2014/main" id="{83C072FE-D45E-4C4A-AA98-CD8F8B245EBB}"/>
              </a:ext>
            </a:extLst>
          </p:cNvPr>
          <p:cNvSpPr>
            <a:spLocks noGrp="1"/>
          </p:cNvSpPr>
          <p:nvPr>
            <p:ph type="title"/>
          </p:nvPr>
        </p:nvSpPr>
        <p:spPr>
          <a:xfrm>
            <a:off x="497523" y="780175"/>
            <a:ext cx="9357677"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F49A57A2-C32B-0E45-9CC0-79BD9031CDCF}"/>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9E46B3D7-B4E9-5F4A-8C83-B422E2DF9F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0" name="Graphic 8">
            <a:extLst>
              <a:ext uri="{FF2B5EF4-FFF2-40B4-BE49-F238E27FC236}">
                <a16:creationId xmlns:a16="http://schemas.microsoft.com/office/drawing/2014/main" id="{A5238194-7BFD-B943-B5A1-D6994A277349}"/>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694796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593130"/>
            <a:ext cx="8371840" cy="3653346"/>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Title 1">
            <a:extLst>
              <a:ext uri="{FF2B5EF4-FFF2-40B4-BE49-F238E27FC236}">
                <a16:creationId xmlns:a16="http://schemas.microsoft.com/office/drawing/2014/main" id="{3FA46F09-C41A-6B43-B6A5-60F817577FF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74957DB3-DA41-5645-8723-0E55429FD583}"/>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0" name="Picture 9">
            <a:extLst>
              <a:ext uri="{FF2B5EF4-FFF2-40B4-BE49-F238E27FC236}">
                <a16:creationId xmlns:a16="http://schemas.microsoft.com/office/drawing/2014/main" id="{780DD5F4-C82A-A449-A89D-3EF29D9987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1" name="Graphic 8">
            <a:extLst>
              <a:ext uri="{FF2B5EF4-FFF2-40B4-BE49-F238E27FC236}">
                <a16:creationId xmlns:a16="http://schemas.microsoft.com/office/drawing/2014/main" id="{557F7F26-C8B8-9D41-AA92-E85F68881000}"/>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77246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AF27D59-4236-2040-B62F-72DA9623B435}"/>
              </a:ext>
            </a:extLst>
          </p:cNvPr>
          <p:cNvSpPr txBox="1">
            <a:spLocks/>
          </p:cNvSpPr>
          <p:nvPr userDrawn="1"/>
        </p:nvSpPr>
        <p:spPr>
          <a:xfrm>
            <a:off x="1593130" y="3116599"/>
            <a:ext cx="7286919" cy="1992729"/>
          </a:xfrm>
          <a:prstGeom prst="rect">
            <a:avLst/>
          </a:prstGeom>
        </p:spPr>
        <p:txBody>
          <a:bodyPr anchor="t"/>
          <a:lstStyle>
            <a:lvl1pPr algn="l" defTabSz="914377" rtl="0" eaLnBrk="1" latinLnBrk="0" hangingPunct="1">
              <a:lnSpc>
                <a:spcPct val="90000"/>
              </a:lnSpc>
              <a:spcBef>
                <a:spcPct val="0"/>
              </a:spcBef>
              <a:buNone/>
              <a:defRPr sz="4800" b="0" i="0" kern="1200">
                <a:solidFill>
                  <a:srgbClr val="E8BC28"/>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endParaRPr lang="en-US" sz="3600" b="0" i="0">
              <a:latin typeface="HelveticaNeueLT Pro 65 Md" panose="020B0604020202020204" pitchFamily="34" charset="77"/>
            </a:endParaRPr>
          </a:p>
        </p:txBody>
      </p:sp>
      <p:sp>
        <p:nvSpPr>
          <p:cNvPr id="16" name="Text Placeholder 15">
            <a:extLst>
              <a:ext uri="{FF2B5EF4-FFF2-40B4-BE49-F238E27FC236}">
                <a16:creationId xmlns:a16="http://schemas.microsoft.com/office/drawing/2014/main" id="{247F625A-C423-F940-95B5-018982D204D5}"/>
              </a:ext>
            </a:extLst>
          </p:cNvPr>
          <p:cNvSpPr>
            <a:spLocks noGrp="1"/>
          </p:cNvSpPr>
          <p:nvPr>
            <p:ph type="body" sz="quarter" idx="10"/>
          </p:nvPr>
        </p:nvSpPr>
        <p:spPr>
          <a:xfrm>
            <a:off x="2787385" y="2859817"/>
            <a:ext cx="6617229" cy="1468967"/>
          </a:xfrm>
          <a:prstGeom prst="rect">
            <a:avLst/>
          </a:prstGeom>
        </p:spPr>
        <p:txBody>
          <a:bodyPr/>
          <a:lstStyle>
            <a:lvl1pPr marL="0" indent="0">
              <a:buNone/>
              <a:defRPr sz="1200" b="0" i="0">
                <a:solidFill>
                  <a:srgbClr val="D43900"/>
                </a:solidFill>
                <a:latin typeface="HelveticaNeueLT Pro 65 Md" panose="020B0604020202020204" pitchFamily="34" charset="77"/>
              </a:defRPr>
            </a:lvl1pPr>
            <a:lvl2pPr marL="457189" indent="0">
              <a:buNone/>
              <a:defRPr sz="1800" b="0" i="0">
                <a:solidFill>
                  <a:srgbClr val="E8BC28"/>
                </a:solidFill>
                <a:latin typeface="HelveticaNeueLT Std Lt" panose="020B0403020202020204" pitchFamily="34" charset="0"/>
              </a:defRPr>
            </a:lvl2pPr>
            <a:lvl3pPr marL="914377" indent="0">
              <a:buNone/>
              <a:defRPr sz="1600" b="0" i="0">
                <a:solidFill>
                  <a:srgbClr val="E8BC28"/>
                </a:solidFill>
                <a:latin typeface="HelveticaNeueLT Std Lt" panose="020B0403020202020204" pitchFamily="34" charset="0"/>
              </a:defRPr>
            </a:lvl3pPr>
            <a:lvl4pPr marL="1371566" indent="0">
              <a:buNone/>
              <a:defRPr sz="1400" b="0" i="0">
                <a:solidFill>
                  <a:srgbClr val="E8BC28"/>
                </a:solidFill>
                <a:latin typeface="HelveticaNeueLT Std Lt" panose="020B0403020202020204" pitchFamily="34" charset="0"/>
              </a:defRPr>
            </a:lvl4pPr>
            <a:lvl5pPr marL="1828755" indent="0">
              <a:buNone/>
              <a:defRPr sz="1400" b="0" i="0">
                <a:solidFill>
                  <a:srgbClr val="E8BC28"/>
                </a:solidFill>
                <a:latin typeface="HelveticaNeueLT Std Lt" panose="020B0403020202020204" pitchFamily="34" charset="0"/>
              </a:defRPr>
            </a:lvl5pPr>
          </a:lstStyle>
          <a:p>
            <a:pPr lvl="0"/>
            <a:r>
              <a:rPr lang="en-GB"/>
              <a:t>Click to edit Master text styles</a:t>
            </a:r>
          </a:p>
        </p:txBody>
      </p:sp>
      <p:sp>
        <p:nvSpPr>
          <p:cNvPr id="19" name="Text Placeholder 18">
            <a:extLst>
              <a:ext uri="{FF2B5EF4-FFF2-40B4-BE49-F238E27FC236}">
                <a16:creationId xmlns:a16="http://schemas.microsoft.com/office/drawing/2014/main" id="{1DCE5CB2-23E7-944B-A874-B6ADE8A53EF1}"/>
              </a:ext>
            </a:extLst>
          </p:cNvPr>
          <p:cNvSpPr>
            <a:spLocks noGrp="1"/>
          </p:cNvSpPr>
          <p:nvPr>
            <p:ph type="body" sz="quarter" idx="11"/>
          </p:nvPr>
        </p:nvSpPr>
        <p:spPr>
          <a:xfrm>
            <a:off x="2787385" y="2372444"/>
            <a:ext cx="6617230" cy="347521"/>
          </a:xfrm>
          <a:prstGeom prst="rect">
            <a:avLst/>
          </a:prstGeom>
        </p:spPr>
        <p:txBody>
          <a:bodyPr/>
          <a:lstStyle>
            <a:lvl1pPr marL="0" indent="0">
              <a:buNone/>
              <a:defRPr sz="2500" b="0" i="0">
                <a:solidFill>
                  <a:srgbClr val="D43900"/>
                </a:solidFill>
                <a:latin typeface="HelveticaNeueLT Pro 55 Roman" panose="020B0604020202020204" pitchFamily="34" charset="77"/>
              </a:defRPr>
            </a:lvl1pPr>
          </a:lstStyle>
          <a:p>
            <a:pPr lvl="0"/>
            <a:r>
              <a:rPr lang="en-GB"/>
              <a:t>Click to edit Master text styles</a:t>
            </a:r>
          </a:p>
        </p:txBody>
      </p:sp>
      <p:pic>
        <p:nvPicPr>
          <p:cNvPr id="7" name="Graphic 6">
            <a:extLst>
              <a:ext uri="{FF2B5EF4-FFF2-40B4-BE49-F238E27FC236}">
                <a16:creationId xmlns:a16="http://schemas.microsoft.com/office/drawing/2014/main" id="{D56E6A72-D405-DE40-A78F-2CB5F312FC0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2" y="2979604"/>
            <a:ext cx="5325978" cy="3878396"/>
          </a:xfrm>
          <a:prstGeom prst="rect">
            <a:avLst/>
          </a:prstGeom>
        </p:spPr>
      </p:pic>
      <p:pic>
        <p:nvPicPr>
          <p:cNvPr id="8" name="Graphic 7">
            <a:extLst>
              <a:ext uri="{FF2B5EF4-FFF2-40B4-BE49-F238E27FC236}">
                <a16:creationId xmlns:a16="http://schemas.microsoft.com/office/drawing/2014/main" id="{3B88E991-8C86-1E47-971B-5DF1AC8B74A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rot="10800000">
            <a:off x="-1" y="0"/>
            <a:ext cx="5325978" cy="3878396"/>
          </a:xfrm>
          <a:prstGeom prst="rect">
            <a:avLst/>
          </a:prstGeom>
        </p:spPr>
      </p:pic>
      <p:sp>
        <p:nvSpPr>
          <p:cNvPr id="9" name="Graphic 8">
            <a:extLst>
              <a:ext uri="{FF2B5EF4-FFF2-40B4-BE49-F238E27FC236}">
                <a16:creationId xmlns:a16="http://schemas.microsoft.com/office/drawing/2014/main" id="{40E10344-428E-3445-B46F-EDC4E85516FD}"/>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0" name="Picture 9">
            <a:extLst>
              <a:ext uri="{FF2B5EF4-FFF2-40B4-BE49-F238E27FC236}">
                <a16:creationId xmlns:a16="http://schemas.microsoft.com/office/drawing/2014/main" id="{6762DB36-B88A-EF4C-B631-9095785C8A3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3" name="Graphic 8">
            <a:extLst>
              <a:ext uri="{FF2B5EF4-FFF2-40B4-BE49-F238E27FC236}">
                <a16:creationId xmlns:a16="http://schemas.microsoft.com/office/drawing/2014/main" id="{3FF73AA8-7BCB-8C40-A6F0-2A5A445B6AD7}"/>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468338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imation Placehol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7B6A48-DC40-E440-8A19-26BB129D6623}"/>
              </a:ext>
            </a:extLst>
          </p:cNvPr>
          <p:cNvSpPr>
            <a:spLocks noGrp="1"/>
          </p:cNvSpPr>
          <p:nvPr>
            <p:ph type="title" hasCustomPrompt="1"/>
          </p:nvPr>
        </p:nvSpPr>
        <p:spPr>
          <a:xfrm>
            <a:off x="639066"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639066" y="1228725"/>
            <a:ext cx="2553170" cy="4400550"/>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8" name="Media Placeholder 7">
            <a:extLst>
              <a:ext uri="{FF2B5EF4-FFF2-40B4-BE49-F238E27FC236}">
                <a16:creationId xmlns:a16="http://schemas.microsoft.com/office/drawing/2014/main" id="{79C68202-A54E-6A4D-B1AC-DE71B357A6EC}"/>
              </a:ext>
            </a:extLst>
          </p:cNvPr>
          <p:cNvSpPr>
            <a:spLocks noGrp="1"/>
          </p:cNvSpPr>
          <p:nvPr>
            <p:ph type="media" sz="quarter" idx="13"/>
          </p:nvPr>
        </p:nvSpPr>
        <p:spPr>
          <a:xfrm>
            <a:off x="3657600" y="1228725"/>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10" name="Graphic 8">
            <a:extLst>
              <a:ext uri="{FF2B5EF4-FFF2-40B4-BE49-F238E27FC236}">
                <a16:creationId xmlns:a16="http://schemas.microsoft.com/office/drawing/2014/main" id="{E13DC865-CC4A-754C-B5B8-61698BBC6DD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1" name="Picture 10">
            <a:extLst>
              <a:ext uri="{FF2B5EF4-FFF2-40B4-BE49-F238E27FC236}">
                <a16:creationId xmlns:a16="http://schemas.microsoft.com/office/drawing/2014/main" id="{B9E7F6EF-92E3-DF46-987C-BCE395B097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2" name="Graphic 8">
            <a:extLst>
              <a:ext uri="{FF2B5EF4-FFF2-40B4-BE49-F238E27FC236}">
                <a16:creationId xmlns:a16="http://schemas.microsoft.com/office/drawing/2014/main" id="{F11F032E-835E-254C-ACF1-4A5537C25AF6}"/>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992167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Animation Placehol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CB0CA34-0058-9047-AA94-D2A25CB49EF4}"/>
              </a:ext>
            </a:extLst>
          </p:cNvPr>
          <p:cNvSpPr>
            <a:spLocks noGrp="1"/>
          </p:cNvSpPr>
          <p:nvPr>
            <p:ph type="pic" sz="quarter" idx="14"/>
          </p:nvPr>
        </p:nvSpPr>
        <p:spPr>
          <a:xfrm>
            <a:off x="3657600" y="1228725"/>
            <a:ext cx="7821613" cy="4400550"/>
          </a:xfrm>
          <a:prstGeom prst="rect">
            <a:avLst/>
          </a:prstGeom>
        </p:spPr>
        <p:txBody>
          <a:bodyPr/>
          <a:lstStyle>
            <a:lvl1pPr>
              <a:defRPr b="0" i="0">
                <a:latin typeface="HelveticaNeueLT Pro 65 Md" panose="020B0604020202020204" pitchFamily="34" charset="77"/>
              </a:defRPr>
            </a:lvl1pPr>
          </a:lstStyle>
          <a:p>
            <a:endParaRPr lang="en-US"/>
          </a:p>
        </p:txBody>
      </p:sp>
      <p:sp>
        <p:nvSpPr>
          <p:cNvPr id="9" name="Title 1">
            <a:extLst>
              <a:ext uri="{FF2B5EF4-FFF2-40B4-BE49-F238E27FC236}">
                <a16:creationId xmlns:a16="http://schemas.microsoft.com/office/drawing/2014/main" id="{8AA50767-73DF-E246-85B9-8F35754478CD}"/>
              </a:ext>
            </a:extLst>
          </p:cNvPr>
          <p:cNvSpPr>
            <a:spLocks noGrp="1"/>
          </p:cNvSpPr>
          <p:nvPr>
            <p:ph type="title" hasCustomPrompt="1"/>
          </p:nvPr>
        </p:nvSpPr>
        <p:spPr>
          <a:xfrm>
            <a:off x="639066" y="454453"/>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title</a:t>
            </a:r>
            <a:endParaRPr lang="en-US"/>
          </a:p>
        </p:txBody>
      </p:sp>
      <p:sp>
        <p:nvSpPr>
          <p:cNvPr id="10" name="Text Placeholder 11">
            <a:extLst>
              <a:ext uri="{FF2B5EF4-FFF2-40B4-BE49-F238E27FC236}">
                <a16:creationId xmlns:a16="http://schemas.microsoft.com/office/drawing/2014/main" id="{5DF50CA8-40F3-5041-946E-33D6E9D7A053}"/>
              </a:ext>
            </a:extLst>
          </p:cNvPr>
          <p:cNvSpPr>
            <a:spLocks noGrp="1"/>
          </p:cNvSpPr>
          <p:nvPr>
            <p:ph type="body" sz="quarter" idx="12"/>
          </p:nvPr>
        </p:nvSpPr>
        <p:spPr>
          <a:xfrm>
            <a:off x="639066" y="1228725"/>
            <a:ext cx="2553170" cy="4400550"/>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7" name="Graphic 8">
            <a:extLst>
              <a:ext uri="{FF2B5EF4-FFF2-40B4-BE49-F238E27FC236}">
                <a16:creationId xmlns:a16="http://schemas.microsoft.com/office/drawing/2014/main" id="{E8721E70-62EC-7E42-B255-025E82629FF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1" name="Picture 10">
            <a:extLst>
              <a:ext uri="{FF2B5EF4-FFF2-40B4-BE49-F238E27FC236}">
                <a16:creationId xmlns:a16="http://schemas.microsoft.com/office/drawing/2014/main" id="{64CDB1CF-CD9F-AA4C-BA82-4749F63857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2" name="Graphic 8">
            <a:extLst>
              <a:ext uri="{FF2B5EF4-FFF2-40B4-BE49-F238E27FC236}">
                <a16:creationId xmlns:a16="http://schemas.microsoft.com/office/drawing/2014/main" id="{1197B3AF-6603-2744-B10D-70EA22B3C6AA}"/>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036860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_1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9"/>
          </a:xfrm>
          <a:prstGeom prst="rect">
            <a:avLst/>
          </a:prstGeom>
          <a:ln>
            <a:noFill/>
          </a:ln>
        </p:spPr>
        <p:txBody>
          <a:bodyPr numCol="1"/>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5817D217-6984-B045-A9CC-A1292F8E850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7CCF0113-68BB-8C44-9F03-AAB636641E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1" name="Graphic 8">
            <a:extLst>
              <a:ext uri="{FF2B5EF4-FFF2-40B4-BE49-F238E27FC236}">
                <a16:creationId xmlns:a16="http://schemas.microsoft.com/office/drawing/2014/main" id="{1DE88828-6BA5-A947-B8D6-1031B0748E64}"/>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624406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_2ColCopy">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497523" y="1641798"/>
            <a:ext cx="8371840" cy="4146258"/>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itle 1">
            <a:extLst>
              <a:ext uri="{FF2B5EF4-FFF2-40B4-BE49-F238E27FC236}">
                <a16:creationId xmlns:a16="http://schemas.microsoft.com/office/drawing/2014/main" id="{7A47D704-2DFB-5341-BDC6-2EB2781D623D}"/>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8" name="Graphic 8">
            <a:extLst>
              <a:ext uri="{FF2B5EF4-FFF2-40B4-BE49-F238E27FC236}">
                <a16:creationId xmlns:a16="http://schemas.microsoft.com/office/drawing/2014/main" id="{3F82E7A0-994B-6546-816C-0FBBF91F7C0D}"/>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5FCF2995-E400-8B43-A15F-7A2DB0BB9D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1" name="Graphic 8">
            <a:extLst>
              <a:ext uri="{FF2B5EF4-FFF2-40B4-BE49-F238E27FC236}">
                <a16:creationId xmlns:a16="http://schemas.microsoft.com/office/drawing/2014/main" id="{E162515D-C624-3A40-AEE2-79FA76115581}"/>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2374596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YellowBG_4Col_Copy">
    <p:bg>
      <p:bgPr>
        <a:solidFill>
          <a:srgbClr val="D43900"/>
        </a:solidFill>
        <a:effectLst/>
      </p:bgPr>
    </p:bg>
    <p:spTree>
      <p:nvGrpSpPr>
        <p:cNvPr id="1" name=""/>
        <p:cNvGrpSpPr/>
        <p:nvPr/>
      </p:nvGrpSpPr>
      <p:grpSpPr>
        <a:xfrm>
          <a:off x="0" y="0"/>
          <a:ext cx="0" cy="0"/>
          <a:chOff x="0" y="0"/>
          <a:chExt cx="0" cy="0"/>
        </a:xfrm>
      </p:grpSpPr>
      <p:sp>
        <p:nvSpPr>
          <p:cNvPr id="2" name="Graphic 10">
            <a:extLst>
              <a:ext uri="{FF2B5EF4-FFF2-40B4-BE49-F238E27FC236}">
                <a16:creationId xmlns:a16="http://schemas.microsoft.com/office/drawing/2014/main" id="{A2F8BEB2-C77A-7649-B96C-D34B863B1C8A}"/>
              </a:ext>
            </a:extLst>
          </p:cNvPr>
          <p:cNvSpPr/>
          <p:nvPr/>
        </p:nvSpPr>
        <p:spPr>
          <a:xfrm>
            <a:off x="-18960" y="5412222"/>
            <a:ext cx="12254029"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a:p>
        </p:txBody>
      </p:sp>
      <p:sp>
        <p:nvSpPr>
          <p:cNvPr id="14" name="Graphic 8">
            <a:extLst>
              <a:ext uri="{FF2B5EF4-FFF2-40B4-BE49-F238E27FC236}">
                <a16:creationId xmlns:a16="http://schemas.microsoft.com/office/drawing/2014/main" id="{04254BB6-FFAA-D948-8B10-4FD3B8B4D203}"/>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A97B6A48-DC40-E440-8A19-26BB129D6623}"/>
              </a:ext>
            </a:extLst>
          </p:cNvPr>
          <p:cNvSpPr>
            <a:spLocks noGrp="1"/>
          </p:cNvSpPr>
          <p:nvPr>
            <p:ph type="title"/>
          </p:nvPr>
        </p:nvSpPr>
        <p:spPr>
          <a:xfrm>
            <a:off x="1805585" y="780175"/>
            <a:ext cx="5043199" cy="637747"/>
          </a:xfrm>
          <a:prstGeom prst="rect">
            <a:avLst/>
          </a:prstGeom>
        </p:spPr>
        <p:txBody>
          <a:bodyPr anchor="t"/>
          <a:lstStyle>
            <a:lvl1pPr>
              <a:defRPr sz="25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7" name="Text Placeholder 11">
            <a:extLst>
              <a:ext uri="{FF2B5EF4-FFF2-40B4-BE49-F238E27FC236}">
                <a16:creationId xmlns:a16="http://schemas.microsoft.com/office/drawing/2014/main" id="{CF042509-A226-C344-A6BB-C999500CA23C}"/>
              </a:ext>
            </a:extLst>
          </p:cNvPr>
          <p:cNvSpPr>
            <a:spLocks noGrp="1"/>
          </p:cNvSpPr>
          <p:nvPr>
            <p:ph type="body" sz="quarter" idx="12"/>
          </p:nvPr>
        </p:nvSpPr>
        <p:spPr>
          <a:xfrm>
            <a:off x="731520" y="2856282"/>
            <a:ext cx="10769600" cy="424458"/>
          </a:xfrm>
          <a:prstGeom prst="rect">
            <a:avLst/>
          </a:prstGeom>
          <a:ln>
            <a:noFill/>
          </a:ln>
        </p:spPr>
        <p:txBody>
          <a:bodyPr numCol="5" spcCol="180000"/>
          <a:lstStyle>
            <a:lvl1pPr marL="0" indent="0">
              <a:buNone/>
              <a:defRPr sz="1200" b="0" i="0">
                <a:solidFill>
                  <a:schemeClr val="bg1"/>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9" name="Picture Placeholder 8">
            <a:extLst>
              <a:ext uri="{FF2B5EF4-FFF2-40B4-BE49-F238E27FC236}">
                <a16:creationId xmlns:a16="http://schemas.microsoft.com/office/drawing/2014/main" id="{54BF29C9-0436-134E-A264-725F95AE9671}"/>
              </a:ext>
            </a:extLst>
          </p:cNvPr>
          <p:cNvSpPr>
            <a:spLocks noGrp="1"/>
          </p:cNvSpPr>
          <p:nvPr>
            <p:ph type="pic" sz="quarter" idx="13"/>
          </p:nvPr>
        </p:nvSpPr>
        <p:spPr>
          <a:xfrm>
            <a:off x="497523" y="779780"/>
            <a:ext cx="1147762" cy="1147763"/>
          </a:xfrm>
          <a:prstGeom prst="rect">
            <a:avLst/>
          </a:prstGeom>
        </p:spPr>
        <p:txBody>
          <a:bodyPr/>
          <a:lstStyle/>
          <a:p>
            <a:endParaRPr lang="en-US"/>
          </a:p>
        </p:txBody>
      </p:sp>
      <p:sp>
        <p:nvSpPr>
          <p:cNvPr id="8" name="Text Placeholder 11">
            <a:extLst>
              <a:ext uri="{FF2B5EF4-FFF2-40B4-BE49-F238E27FC236}">
                <a16:creationId xmlns:a16="http://schemas.microsoft.com/office/drawing/2014/main" id="{A06DA923-E6F8-0C40-AB87-1C790FDFB57B}"/>
              </a:ext>
            </a:extLst>
          </p:cNvPr>
          <p:cNvSpPr>
            <a:spLocks noGrp="1"/>
          </p:cNvSpPr>
          <p:nvPr>
            <p:ph type="body" sz="quarter" idx="14"/>
          </p:nvPr>
        </p:nvSpPr>
        <p:spPr>
          <a:xfrm>
            <a:off x="731520" y="3327895"/>
            <a:ext cx="10769600" cy="1161287"/>
          </a:xfrm>
          <a:prstGeom prst="rect">
            <a:avLst/>
          </a:prstGeom>
          <a:ln>
            <a:noFill/>
          </a:ln>
        </p:spPr>
        <p:txBody>
          <a:bodyPr numCol="5" spcCol="180000"/>
          <a:lstStyle>
            <a:lvl1pPr marL="0" indent="0">
              <a:buNone/>
              <a:defRPr sz="900" b="0"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pic>
        <p:nvPicPr>
          <p:cNvPr id="13" name="Picture 12">
            <a:extLst>
              <a:ext uri="{FF2B5EF4-FFF2-40B4-BE49-F238E27FC236}">
                <a16:creationId xmlns:a16="http://schemas.microsoft.com/office/drawing/2014/main" id="{9B17D1DE-3461-4C4D-B9CD-3EDDCF383D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3215821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2_column">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96A35149-E325-934F-831D-58E063CAB1F5}"/>
              </a:ext>
            </a:extLst>
          </p:cNvPr>
          <p:cNvSpPr>
            <a:spLocks noGrp="1"/>
          </p:cNvSpPr>
          <p:nvPr>
            <p:ph type="body" sz="quarter" idx="12"/>
          </p:nvPr>
        </p:nvSpPr>
        <p:spPr>
          <a:xfrm>
            <a:off x="627025" y="1696825"/>
            <a:ext cx="6738975" cy="4091233"/>
          </a:xfrm>
          <a:prstGeom prst="rect">
            <a:avLst/>
          </a:prstGeom>
          <a:ln>
            <a:noFill/>
          </a:ln>
        </p:spPr>
        <p:txBody>
          <a:bodyPr numCol="2"/>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8" name="Title 1">
            <a:extLst>
              <a:ext uri="{FF2B5EF4-FFF2-40B4-BE49-F238E27FC236}">
                <a16:creationId xmlns:a16="http://schemas.microsoft.com/office/drawing/2014/main" id="{C41D837A-571C-7445-B6A0-3717544D9C25}"/>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1F3AE6D-C859-0441-B3C0-DF29A52CFB4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0" name="Picture 9">
            <a:extLst>
              <a:ext uri="{FF2B5EF4-FFF2-40B4-BE49-F238E27FC236}">
                <a16:creationId xmlns:a16="http://schemas.microsoft.com/office/drawing/2014/main" id="{48763ED6-43D1-604F-A461-1EFF8610E0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1" name="Graphic 8">
            <a:extLst>
              <a:ext uri="{FF2B5EF4-FFF2-40B4-BE49-F238E27FC236}">
                <a16:creationId xmlns:a16="http://schemas.microsoft.com/office/drawing/2014/main" id="{640DE4ED-8A48-9449-8CCE-68E7D37801E1}"/>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618993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8" name="object 18">
            <a:extLst>
              <a:ext uri="{FF2B5EF4-FFF2-40B4-BE49-F238E27FC236}">
                <a16:creationId xmlns:a16="http://schemas.microsoft.com/office/drawing/2014/main" id="{79930289-FC11-FB4B-A1A7-069330195B3E}"/>
              </a:ext>
            </a:extLst>
          </p:cNvPr>
          <p:cNvSpPr/>
          <p:nvPr userDrawn="1"/>
        </p:nvSpPr>
        <p:spPr>
          <a:xfrm>
            <a:off x="6168836"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D43900"/>
          </a:solidFill>
        </p:spPr>
        <p:txBody>
          <a:bodyPr wrap="square" lIns="0" tIns="0" rIns="0" bIns="0" rtlCol="0"/>
          <a:lstStyle/>
          <a:p>
            <a:pPr defTabSz="368686"/>
            <a:endParaRPr sz="1452">
              <a:solidFill>
                <a:srgbClr val="F26522"/>
              </a:solidFill>
              <a:latin typeface="Calibri" panose="020F0502020204030204"/>
            </a:endParaRPr>
          </a:p>
        </p:txBody>
      </p:sp>
      <p:sp>
        <p:nvSpPr>
          <p:cNvPr id="29" name="object 19">
            <a:extLst>
              <a:ext uri="{FF2B5EF4-FFF2-40B4-BE49-F238E27FC236}">
                <a16:creationId xmlns:a16="http://schemas.microsoft.com/office/drawing/2014/main" id="{33004AE3-1FE8-9D41-8C14-A228B9BE1B70}"/>
              </a:ext>
            </a:extLst>
          </p:cNvPr>
          <p:cNvSpPr txBox="1"/>
          <p:nvPr userDrawn="1"/>
        </p:nvSpPr>
        <p:spPr>
          <a:xfrm>
            <a:off x="6274714" y="2315060"/>
            <a:ext cx="1209521" cy="371530"/>
          </a:xfrm>
          <a:prstGeom prst="rect">
            <a:avLst/>
          </a:prstGeom>
        </p:spPr>
        <p:txBody>
          <a:bodyPr vert="horz" wrap="square" lIns="0" tIns="10241" rIns="0" bIns="0" rtlCol="0">
            <a:spAutoFit/>
          </a:bodyPr>
          <a:lstStyle/>
          <a:p>
            <a:pPr marL="10241" marR="4097" lvl="0" indent="0" algn="l" defTabSz="368686" rtl="0" eaLnBrk="1" fontAlgn="auto" latinLnBrk="0" hangingPunct="1">
              <a:lnSpc>
                <a:spcPts val="887"/>
              </a:lnSpc>
              <a:spcBef>
                <a:spcPts val="56"/>
              </a:spcBef>
              <a:spcAft>
                <a:spcPts val="0"/>
              </a:spcAft>
              <a:buClrTx/>
              <a:buSzTx/>
              <a:buFontTx/>
              <a:buNone/>
              <a:tabLst/>
              <a:defRPr/>
            </a:pPr>
            <a:r>
              <a:rPr lang="en-GB" sz="800" b="1" i="0">
                <a:solidFill>
                  <a:schemeClr val="bg1"/>
                </a:solidFill>
                <a:latin typeface="HelveticaNeueLT Pro 95 Blk" panose="020B0604020202020204" pitchFamily="34" charset="77"/>
              </a:rPr>
              <a:t>Primary Text Orange</a:t>
            </a:r>
            <a:endParaRPr lang="en-GB" sz="800" b="1" i="0">
              <a:solidFill>
                <a:schemeClr val="bg1"/>
              </a:solidFill>
              <a:latin typeface="HelveticaNeueLT Pro 95 Blk" panose="020B0604020202020204" pitchFamily="34" charset="77"/>
              <a:cs typeface="HelveticaNeueLTPro-Hv"/>
            </a:endParaRPr>
          </a:p>
          <a:p>
            <a:pPr marL="10241" marR="4097" defTabSz="368686">
              <a:lnSpc>
                <a:spcPts val="887"/>
              </a:lnSpc>
              <a:spcBef>
                <a:spcPts val="56"/>
              </a:spcBef>
            </a:pPr>
            <a:r>
              <a:rPr sz="806" b="1" spc="4">
                <a:solidFill>
                  <a:schemeClr val="bg1"/>
                </a:solidFill>
                <a:latin typeface="HelveticaNeueLTPro-Blk"/>
                <a:cs typeface="HelveticaNeueLTPro-Blk"/>
              </a:rPr>
              <a:t>C:</a:t>
            </a:r>
            <a:r>
              <a:rPr lang="en-GB" sz="806" b="1" spc="4">
                <a:solidFill>
                  <a:schemeClr val="bg1"/>
                </a:solidFill>
                <a:latin typeface="HelveticaNeueLTPro-Blk"/>
                <a:cs typeface="HelveticaNeueLTPro-Blk"/>
              </a:rPr>
              <a:t>2</a:t>
            </a:r>
            <a:r>
              <a:rPr sz="806" b="1" spc="4">
                <a:solidFill>
                  <a:schemeClr val="bg1"/>
                </a:solidFill>
                <a:latin typeface="HelveticaNeueLTPro-Blk"/>
                <a:cs typeface="HelveticaNeueLTPro-Blk"/>
              </a:rPr>
              <a:t> </a:t>
            </a:r>
            <a:r>
              <a:rPr sz="806" b="1" spc="-8">
                <a:solidFill>
                  <a:schemeClr val="bg1"/>
                </a:solidFill>
                <a:latin typeface="HelveticaNeueLTPro-Blk"/>
                <a:cs typeface="HelveticaNeueLTPro-Blk"/>
              </a:rPr>
              <a:t>M:</a:t>
            </a:r>
            <a:r>
              <a:rPr lang="en-GB" sz="806" b="1" spc="-8">
                <a:solidFill>
                  <a:schemeClr val="bg1"/>
                </a:solidFill>
                <a:latin typeface="HelveticaNeueLTPro-Blk"/>
                <a:cs typeface="HelveticaNeueLTPro-Blk"/>
              </a:rPr>
              <a:t>84</a:t>
            </a:r>
            <a:r>
              <a:rPr sz="806" b="1" spc="-8">
                <a:solidFill>
                  <a:schemeClr val="bg1"/>
                </a:solidFill>
                <a:latin typeface="HelveticaNeueLTPro-Blk"/>
                <a:cs typeface="HelveticaNeueLTPro-Blk"/>
              </a:rPr>
              <a:t> </a:t>
            </a:r>
            <a:r>
              <a:rPr sz="806" b="1" spc="-20">
                <a:solidFill>
                  <a:schemeClr val="bg1"/>
                </a:solidFill>
                <a:latin typeface="HelveticaNeueLTPro-Blk"/>
                <a:cs typeface="HelveticaNeueLTPro-Blk"/>
              </a:rPr>
              <a:t>Y:10</a:t>
            </a:r>
            <a:r>
              <a:rPr lang="en-GB" sz="806" b="1" spc="-20">
                <a:solidFill>
                  <a:schemeClr val="bg1"/>
                </a:solidFill>
                <a:latin typeface="HelveticaNeueLTPro-Blk"/>
                <a:cs typeface="HelveticaNeueLTPro-Blk"/>
              </a:rPr>
              <a:t>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a:t>
            </a:r>
            <a:r>
              <a:rPr lang="en-GB" sz="806" b="1" spc="4">
                <a:solidFill>
                  <a:schemeClr val="bg1"/>
                </a:solidFill>
                <a:latin typeface="HelveticaNeueLTPro-Blk"/>
                <a:cs typeface="HelveticaNeueLTPro-Blk"/>
              </a:rPr>
              <a:t>8</a:t>
            </a:r>
            <a:r>
              <a:rPr sz="806" b="1" spc="4">
                <a:solidFill>
                  <a:schemeClr val="bg1"/>
                </a:solidFill>
                <a:latin typeface="HelveticaNeueLTPro-Blk"/>
                <a:cs typeface="HelveticaNeueLTPro-Blk"/>
              </a:rPr>
              <a:t>  R:</a:t>
            </a:r>
            <a:r>
              <a:rPr lang="en-GB" sz="806" b="1" spc="4">
                <a:solidFill>
                  <a:schemeClr val="bg1"/>
                </a:solidFill>
                <a:latin typeface="HelveticaNeueLTPro-Blk"/>
                <a:cs typeface="HelveticaNeueLTPro-Blk"/>
              </a:rPr>
              <a:t>212</a:t>
            </a:r>
            <a:r>
              <a:rPr sz="806" b="1" spc="4">
                <a:solidFill>
                  <a:schemeClr val="bg1"/>
                </a:solidFill>
                <a:latin typeface="HelveticaNeueLTPro-Blk"/>
                <a:cs typeface="HelveticaNeueLTPro-Blk"/>
              </a:rPr>
              <a:t> </a:t>
            </a:r>
            <a:r>
              <a:rPr sz="806" b="1" spc="-20">
                <a:solidFill>
                  <a:schemeClr val="bg1"/>
                </a:solidFill>
                <a:latin typeface="HelveticaNeueLTPro-Blk"/>
                <a:cs typeface="HelveticaNeueLTPro-Blk"/>
              </a:rPr>
              <a:t>G:</a:t>
            </a:r>
            <a:r>
              <a:rPr lang="en-GB" sz="806" b="1" spc="-20">
                <a:solidFill>
                  <a:schemeClr val="bg1"/>
                </a:solidFill>
                <a:latin typeface="HelveticaNeueLTPro-Blk"/>
                <a:cs typeface="HelveticaNeueLTPro-Blk"/>
              </a:rPr>
              <a:t>57</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a:t>
            </a:r>
            <a:r>
              <a:rPr lang="en-GB" sz="806" b="1" spc="4">
                <a:solidFill>
                  <a:schemeClr val="bg1"/>
                </a:solidFill>
                <a:latin typeface="HelveticaNeueLTPro-Blk"/>
                <a:cs typeface="HelveticaNeueLTPro-Blk"/>
              </a:rPr>
              <a:t>0</a:t>
            </a:r>
            <a:endParaRPr sz="806">
              <a:solidFill>
                <a:schemeClr val="bg1"/>
              </a:solidFill>
              <a:latin typeface="HelveticaNeueLTPro-Blk"/>
              <a:cs typeface="HelveticaNeueLTPro-Blk"/>
            </a:endParaRPr>
          </a:p>
        </p:txBody>
      </p:sp>
      <p:sp>
        <p:nvSpPr>
          <p:cNvPr id="3" name="object 6">
            <a:extLst>
              <a:ext uri="{FF2B5EF4-FFF2-40B4-BE49-F238E27FC236}">
                <a16:creationId xmlns:a16="http://schemas.microsoft.com/office/drawing/2014/main" id="{F74AEC0D-EADD-DE4F-AD46-CFF19F8A58D2}"/>
              </a:ext>
            </a:extLst>
          </p:cNvPr>
          <p:cNvSpPr/>
          <p:nvPr userDrawn="1"/>
        </p:nvSpPr>
        <p:spPr>
          <a:xfrm>
            <a:off x="8969947" y="5812664"/>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0079C1"/>
          </a:solidFill>
        </p:spPr>
        <p:txBody>
          <a:bodyPr wrap="square" lIns="0" tIns="0" rIns="0" bIns="0" rtlCol="0"/>
          <a:lstStyle/>
          <a:p>
            <a:pPr defTabSz="368686"/>
            <a:endParaRPr sz="1452">
              <a:solidFill>
                <a:srgbClr val="0079C1"/>
              </a:solidFill>
              <a:latin typeface="Calibri" panose="020F0502020204030204"/>
            </a:endParaRPr>
          </a:p>
        </p:txBody>
      </p:sp>
      <p:sp>
        <p:nvSpPr>
          <p:cNvPr id="4" name="object 7">
            <a:extLst>
              <a:ext uri="{FF2B5EF4-FFF2-40B4-BE49-F238E27FC236}">
                <a16:creationId xmlns:a16="http://schemas.microsoft.com/office/drawing/2014/main" id="{24BA2B66-2CA1-364E-9811-5B7B8DAC180B}"/>
              </a:ext>
            </a:extLst>
          </p:cNvPr>
          <p:cNvSpPr txBox="1"/>
          <p:nvPr userDrawn="1"/>
        </p:nvSpPr>
        <p:spPr>
          <a:xfrm>
            <a:off x="9075826" y="5863223"/>
            <a:ext cx="94781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300  </a:t>
            </a:r>
            <a:r>
              <a:rPr sz="806" b="1" spc="-28">
                <a:solidFill>
                  <a:srgbClr val="FFFFFF"/>
                </a:solidFill>
                <a:latin typeface="HelveticaNeueLTPro-Blk"/>
                <a:cs typeface="HelveticaNeueLTPro-Blk"/>
              </a:rPr>
              <a:t>C</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8">
                <a:solidFill>
                  <a:srgbClr val="FFFFFF"/>
                </a:solidFill>
                <a:latin typeface="HelveticaNeueLTPro-Blk"/>
                <a:cs typeface="HelveticaNeueLTPro-Blk"/>
              </a:rPr>
              <a:t>/</a:t>
            </a:r>
            <a:r>
              <a:rPr sz="806" b="1" spc="4">
                <a:solidFill>
                  <a:srgbClr val="FFFFFF"/>
                </a:solidFill>
                <a:latin typeface="HelveticaNeueLTPro-Blk"/>
                <a:cs typeface="HelveticaNeueLTPro-Blk"/>
              </a:rPr>
              <a:t>M</a:t>
            </a:r>
            <a:r>
              <a:rPr sz="806" b="1" spc="8">
                <a:solidFill>
                  <a:srgbClr val="FFFFFF"/>
                </a:solidFill>
                <a:latin typeface="HelveticaNeueLTPro-Blk"/>
                <a:cs typeface="HelveticaNeueLTPro-Blk"/>
              </a:rPr>
              <a:t>4</a:t>
            </a:r>
            <a:r>
              <a:rPr sz="806" b="1" spc="4">
                <a:solidFill>
                  <a:srgbClr val="FFFFFF"/>
                </a:solidFill>
                <a:latin typeface="HelveticaNeueLTPro-Blk"/>
                <a:cs typeface="HelveticaNeueLTPro-Blk"/>
              </a:rPr>
              <a:t>4</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20">
                <a:solidFill>
                  <a:srgbClr val="FFFFFF"/>
                </a:solidFill>
                <a:latin typeface="HelveticaNeueLTPro-Blk"/>
                <a:cs typeface="HelveticaNeueLTPro-Blk"/>
              </a:rPr>
              <a:t>R0/G121/B193</a:t>
            </a:r>
            <a:endParaRPr sz="806">
              <a:solidFill>
                <a:prstClr val="black"/>
              </a:solidFill>
              <a:latin typeface="HelveticaNeueLTPro-Blk"/>
              <a:cs typeface="HelveticaNeueLTPro-Blk"/>
            </a:endParaRPr>
          </a:p>
        </p:txBody>
      </p:sp>
      <p:sp>
        <p:nvSpPr>
          <p:cNvPr id="5" name="object 8">
            <a:extLst>
              <a:ext uri="{FF2B5EF4-FFF2-40B4-BE49-F238E27FC236}">
                <a16:creationId xmlns:a16="http://schemas.microsoft.com/office/drawing/2014/main" id="{831F543C-499B-744B-A87D-57D5B1E0767A}"/>
              </a:ext>
            </a:extLst>
          </p:cNvPr>
          <p:cNvSpPr/>
          <p:nvPr userDrawn="1"/>
        </p:nvSpPr>
        <p:spPr>
          <a:xfrm>
            <a:off x="8968399" y="3127447"/>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5BCBF5"/>
          </a:solidFill>
        </p:spPr>
        <p:txBody>
          <a:bodyPr wrap="square" lIns="0" tIns="0" rIns="0" bIns="0" rtlCol="0"/>
          <a:lstStyle/>
          <a:p>
            <a:pPr defTabSz="368686"/>
            <a:endParaRPr sz="1452">
              <a:solidFill>
                <a:srgbClr val="5BCBF5"/>
              </a:solidFill>
              <a:latin typeface="Calibri" panose="020F0502020204030204"/>
            </a:endParaRPr>
          </a:p>
        </p:txBody>
      </p:sp>
      <p:sp>
        <p:nvSpPr>
          <p:cNvPr id="6" name="object 9">
            <a:extLst>
              <a:ext uri="{FF2B5EF4-FFF2-40B4-BE49-F238E27FC236}">
                <a16:creationId xmlns:a16="http://schemas.microsoft.com/office/drawing/2014/main" id="{4DFA57B9-DE2B-6D44-A190-E8E6A11BF5C3}"/>
              </a:ext>
            </a:extLst>
          </p:cNvPr>
          <p:cNvSpPr txBox="1"/>
          <p:nvPr userDrawn="1"/>
        </p:nvSpPr>
        <p:spPr>
          <a:xfrm>
            <a:off x="9074278" y="3204031"/>
            <a:ext cx="885341"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297  C55/M0/Y0/K0  </a:t>
            </a:r>
            <a:r>
              <a:rPr sz="806" b="1" spc="12">
                <a:solidFill>
                  <a:srgbClr val="454546"/>
                </a:solidFill>
                <a:latin typeface="HelveticaNeueLTPro-Blk"/>
                <a:cs typeface="HelveticaNeueLTPro-Blk"/>
              </a:rPr>
              <a:t>R</a:t>
            </a:r>
            <a:r>
              <a:rPr sz="806" b="1" spc="-28">
                <a:solidFill>
                  <a:srgbClr val="454546"/>
                </a:solidFill>
                <a:latin typeface="HelveticaNeueLTPro-Blk"/>
                <a:cs typeface="HelveticaNeueLTPro-Blk"/>
              </a:rPr>
              <a:t>9</a:t>
            </a:r>
            <a:r>
              <a:rPr sz="806" b="1" spc="-40">
                <a:solidFill>
                  <a:srgbClr val="454546"/>
                </a:solidFill>
                <a:latin typeface="HelveticaNeueLTPro-Blk"/>
                <a:cs typeface="HelveticaNeueLTPro-Blk"/>
              </a:rPr>
              <a:t>1</a:t>
            </a:r>
            <a:r>
              <a:rPr sz="806" b="1" spc="-20">
                <a:solidFill>
                  <a:srgbClr val="454546"/>
                </a:solidFill>
                <a:latin typeface="HelveticaNeueLTPro-Blk"/>
                <a:cs typeface="HelveticaNeueLTPro-Blk"/>
              </a:rPr>
              <a:t>/</a:t>
            </a:r>
            <a:r>
              <a:rPr sz="806" b="1" spc="8">
                <a:solidFill>
                  <a:srgbClr val="454546"/>
                </a:solidFill>
                <a:latin typeface="HelveticaNeueLTPro-Blk"/>
                <a:cs typeface="HelveticaNeueLTPro-Blk"/>
              </a:rPr>
              <a:t>G2</a:t>
            </a:r>
            <a:r>
              <a:rPr sz="806" b="1" spc="4">
                <a:solidFill>
                  <a:srgbClr val="454546"/>
                </a:solidFill>
                <a:latin typeface="HelveticaNeueLTPro-Blk"/>
                <a:cs typeface="HelveticaNeueLTPro-Blk"/>
              </a:rPr>
              <a:t>0</a:t>
            </a:r>
            <a:r>
              <a:rPr sz="806" b="1" spc="-4">
                <a:solidFill>
                  <a:srgbClr val="454546"/>
                </a:solidFill>
                <a:latin typeface="HelveticaNeueLTPro-Blk"/>
                <a:cs typeface="HelveticaNeueLTPro-Blk"/>
              </a:rPr>
              <a:t>3</a:t>
            </a:r>
            <a:r>
              <a:rPr sz="806" b="1" spc="8">
                <a:solidFill>
                  <a:srgbClr val="454546"/>
                </a:solidFill>
                <a:latin typeface="HelveticaNeueLTPro-Blk"/>
                <a:cs typeface="HelveticaNeueLTPro-Blk"/>
              </a:rPr>
              <a:t>/</a:t>
            </a:r>
            <a:r>
              <a:rPr sz="806" b="1">
                <a:solidFill>
                  <a:srgbClr val="454546"/>
                </a:solidFill>
                <a:latin typeface="HelveticaNeueLTPro-Blk"/>
                <a:cs typeface="HelveticaNeueLTPro-Blk"/>
              </a:rPr>
              <a:t>B</a:t>
            </a:r>
            <a:r>
              <a:rPr sz="806" b="1" spc="8">
                <a:solidFill>
                  <a:srgbClr val="454546"/>
                </a:solidFill>
                <a:latin typeface="HelveticaNeueLTPro-Blk"/>
                <a:cs typeface="HelveticaNeueLTPro-Blk"/>
              </a:rPr>
              <a:t>2</a:t>
            </a:r>
            <a:r>
              <a:rPr sz="806" b="1" spc="16">
                <a:solidFill>
                  <a:srgbClr val="454546"/>
                </a:solidFill>
                <a:latin typeface="HelveticaNeueLTPro-Blk"/>
                <a:cs typeface="HelveticaNeueLTPro-Blk"/>
              </a:rPr>
              <a:t>4</a:t>
            </a:r>
            <a:r>
              <a:rPr sz="806" b="1">
                <a:solidFill>
                  <a:srgbClr val="454546"/>
                </a:solidFill>
                <a:latin typeface="HelveticaNeueLTPro-Blk"/>
                <a:cs typeface="HelveticaNeueLTPro-Blk"/>
              </a:rPr>
              <a:t>5</a:t>
            </a:r>
            <a:endParaRPr sz="806">
              <a:solidFill>
                <a:srgbClr val="454546"/>
              </a:solidFill>
              <a:latin typeface="HelveticaNeueLTPro-Blk"/>
              <a:cs typeface="HelveticaNeueLTPro-Blk"/>
            </a:endParaRPr>
          </a:p>
        </p:txBody>
      </p:sp>
      <p:sp>
        <p:nvSpPr>
          <p:cNvPr id="7" name="object 10">
            <a:extLst>
              <a:ext uri="{FF2B5EF4-FFF2-40B4-BE49-F238E27FC236}">
                <a16:creationId xmlns:a16="http://schemas.microsoft.com/office/drawing/2014/main" id="{9401C43E-DFF6-454A-BDF9-568D026B2F28}"/>
              </a:ext>
            </a:extLst>
          </p:cNvPr>
          <p:cNvSpPr/>
          <p:nvPr userDrawn="1"/>
        </p:nvSpPr>
        <p:spPr>
          <a:xfrm>
            <a:off x="8968399" y="4022700"/>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C2CD23"/>
          </a:solidFill>
        </p:spPr>
        <p:txBody>
          <a:bodyPr wrap="square" lIns="0" tIns="0" rIns="0" bIns="0" rtlCol="0"/>
          <a:lstStyle/>
          <a:p>
            <a:pPr defTabSz="368686"/>
            <a:endParaRPr sz="1452">
              <a:solidFill>
                <a:srgbClr val="C2CD23"/>
              </a:solidFill>
              <a:latin typeface="Calibri" panose="020F0502020204030204"/>
            </a:endParaRPr>
          </a:p>
        </p:txBody>
      </p:sp>
      <p:sp>
        <p:nvSpPr>
          <p:cNvPr id="8" name="object 11">
            <a:extLst>
              <a:ext uri="{FF2B5EF4-FFF2-40B4-BE49-F238E27FC236}">
                <a16:creationId xmlns:a16="http://schemas.microsoft.com/office/drawing/2014/main" id="{275BEDB3-E27B-794E-82D5-BF3FF313762E}"/>
              </a:ext>
            </a:extLst>
          </p:cNvPr>
          <p:cNvSpPr txBox="1"/>
          <p:nvPr userDrawn="1"/>
        </p:nvSpPr>
        <p:spPr>
          <a:xfrm>
            <a:off x="9074278" y="4099284"/>
            <a:ext cx="954980"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4">
                <a:solidFill>
                  <a:srgbClr val="454546"/>
                </a:solidFill>
                <a:latin typeface="HelveticaNeueLTPro-Blk"/>
                <a:cs typeface="HelveticaNeueLTPro-Blk"/>
              </a:rPr>
              <a:t>390  </a:t>
            </a:r>
            <a:r>
              <a:rPr sz="806" b="1">
                <a:solidFill>
                  <a:srgbClr val="454546"/>
                </a:solidFill>
                <a:latin typeface="HelveticaNeueLTPro-Blk"/>
                <a:cs typeface="HelveticaNeueLTPro-Blk"/>
              </a:rPr>
              <a:t>C</a:t>
            </a:r>
            <a:r>
              <a:rPr sz="806" b="1" spc="12">
                <a:solidFill>
                  <a:srgbClr val="454546"/>
                </a:solidFill>
                <a:latin typeface="HelveticaNeueLTPro-Blk"/>
                <a:cs typeface="HelveticaNeueLTPro-Blk"/>
              </a:rPr>
              <a:t>2</a:t>
            </a:r>
            <a:r>
              <a:rPr sz="806" b="1" spc="20">
                <a:solidFill>
                  <a:srgbClr val="454546"/>
                </a:solidFill>
                <a:latin typeface="HelveticaNeueLTPro-Blk"/>
                <a:cs typeface="HelveticaNeueLTPro-Blk"/>
              </a:rPr>
              <a:t>2</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a:t>
            </a:r>
            <a:r>
              <a:rPr sz="806" b="1" spc="-20">
                <a:solidFill>
                  <a:srgbClr val="454546"/>
                </a:solidFill>
                <a:latin typeface="HelveticaNeueLTPro-Blk"/>
                <a:cs typeface="HelveticaNeueLTPro-Blk"/>
              </a:rPr>
              <a:t>0</a:t>
            </a:r>
            <a:r>
              <a:rPr sz="806" b="1" spc="44">
                <a:solidFill>
                  <a:srgbClr val="454546"/>
                </a:solidFill>
                <a:latin typeface="HelveticaNeueLTPro-Blk"/>
                <a:cs typeface="HelveticaNeueLTPro-Blk"/>
              </a:rPr>
              <a:t>/</a:t>
            </a:r>
            <a:r>
              <a:rPr sz="806" b="1" spc="-36">
                <a:solidFill>
                  <a:srgbClr val="454546"/>
                </a:solidFill>
                <a:latin typeface="HelveticaNeueLTPro-Blk"/>
                <a:cs typeface="HelveticaNeueLTPro-Blk"/>
              </a:rPr>
              <a:t>Y1</a:t>
            </a:r>
            <a:r>
              <a:rPr sz="806" b="1" spc="8">
                <a:solidFill>
                  <a:srgbClr val="454546"/>
                </a:solidFill>
                <a:latin typeface="HelveticaNeueLTPro-Blk"/>
                <a:cs typeface="HelveticaNeueLTPro-Blk"/>
              </a:rPr>
              <a:t>0</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4">
                <a:solidFill>
                  <a:srgbClr val="454546"/>
                </a:solidFill>
                <a:latin typeface="HelveticaNeueLTPro-Blk"/>
                <a:cs typeface="HelveticaNeueLTPro-Blk"/>
              </a:rPr>
              <a:t>K</a:t>
            </a:r>
            <a:r>
              <a:rPr sz="806" b="1">
                <a:solidFill>
                  <a:srgbClr val="454546"/>
                </a:solidFill>
                <a:latin typeface="HelveticaNeueLTPro-Blk"/>
                <a:cs typeface="HelveticaNeueLTPro-Blk"/>
              </a:rPr>
              <a:t>8  </a:t>
            </a:r>
            <a:r>
              <a:rPr sz="806" b="1" spc="-4">
                <a:solidFill>
                  <a:srgbClr val="454546"/>
                </a:solidFill>
                <a:latin typeface="HelveticaNeueLTPro-Blk"/>
                <a:cs typeface="HelveticaNeueLTPro-Blk"/>
              </a:rPr>
              <a:t>R194/G205/B35</a:t>
            </a:r>
            <a:endParaRPr sz="806">
              <a:solidFill>
                <a:srgbClr val="454546"/>
              </a:solidFill>
              <a:latin typeface="HelveticaNeueLTPro-Blk"/>
              <a:cs typeface="HelveticaNeueLTPro-Blk"/>
            </a:endParaRPr>
          </a:p>
        </p:txBody>
      </p:sp>
      <p:sp>
        <p:nvSpPr>
          <p:cNvPr id="9" name="object 12">
            <a:extLst>
              <a:ext uri="{FF2B5EF4-FFF2-40B4-BE49-F238E27FC236}">
                <a16:creationId xmlns:a16="http://schemas.microsoft.com/office/drawing/2014/main" id="{55755B21-7CF9-3A4D-BCF8-CD464741CC86}"/>
              </a:ext>
            </a:extLst>
          </p:cNvPr>
          <p:cNvSpPr/>
          <p:nvPr userDrawn="1"/>
        </p:nvSpPr>
        <p:spPr>
          <a:xfrm>
            <a:off x="8968399" y="491768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6A2C91"/>
          </a:solidFill>
        </p:spPr>
        <p:txBody>
          <a:bodyPr wrap="square" lIns="0" tIns="0" rIns="0" bIns="0" rtlCol="0"/>
          <a:lstStyle/>
          <a:p>
            <a:pPr defTabSz="368686"/>
            <a:endParaRPr sz="1452">
              <a:solidFill>
                <a:srgbClr val="6A2C91"/>
              </a:solidFill>
              <a:latin typeface="Calibri" panose="020F0502020204030204"/>
            </a:endParaRPr>
          </a:p>
        </p:txBody>
      </p:sp>
      <p:sp>
        <p:nvSpPr>
          <p:cNvPr id="10" name="object 13">
            <a:extLst>
              <a:ext uri="{FF2B5EF4-FFF2-40B4-BE49-F238E27FC236}">
                <a16:creationId xmlns:a16="http://schemas.microsoft.com/office/drawing/2014/main" id="{DF4D1B1C-4C72-3A45-AAF0-F0752AD88B2D}"/>
              </a:ext>
            </a:extLst>
          </p:cNvPr>
          <p:cNvSpPr txBox="1"/>
          <p:nvPr userDrawn="1"/>
        </p:nvSpPr>
        <p:spPr>
          <a:xfrm>
            <a:off x="9074277" y="4994266"/>
            <a:ext cx="941155"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527  </a:t>
            </a:r>
            <a:r>
              <a:rPr sz="806" b="1" spc="-12">
                <a:solidFill>
                  <a:srgbClr val="FFFFFF"/>
                </a:solidFill>
                <a:latin typeface="HelveticaNeueLTPro-Blk"/>
                <a:cs typeface="HelveticaNeueLTPro-Blk"/>
              </a:rPr>
              <a:t>C</a:t>
            </a:r>
            <a:r>
              <a:rPr sz="806" b="1" spc="-16">
                <a:solidFill>
                  <a:srgbClr val="FFFFFF"/>
                </a:solidFill>
                <a:latin typeface="HelveticaNeueLTPro-Blk"/>
                <a:cs typeface="HelveticaNeueLTPro-Blk"/>
              </a:rPr>
              <a:t>7</a:t>
            </a:r>
            <a:r>
              <a:rPr sz="806" b="1" spc="-4">
                <a:solidFill>
                  <a:srgbClr val="FFFFFF"/>
                </a:solidFill>
                <a:latin typeface="HelveticaNeueLTPro-Blk"/>
                <a:cs typeface="HelveticaNeueLTPro-Blk"/>
              </a:rPr>
              <a:t>3</a:t>
            </a:r>
            <a:r>
              <a:rPr sz="806" b="1" spc="8">
                <a:solidFill>
                  <a:srgbClr val="FFFFFF"/>
                </a:solidFill>
                <a:latin typeface="HelveticaNeueLTPro-Blk"/>
                <a:cs typeface="HelveticaNeueLTPro-Blk"/>
              </a:rPr>
              <a:t>/</a:t>
            </a:r>
            <a:r>
              <a:rPr sz="806" b="1" spc="-32">
                <a:solidFill>
                  <a:srgbClr val="FFFFFF"/>
                </a:solidFill>
                <a:latin typeface="HelveticaNeueLTPro-Blk"/>
                <a:cs typeface="HelveticaNeueLTPro-Blk"/>
              </a:rPr>
              <a:t>M</a:t>
            </a:r>
            <a:r>
              <a:rPr sz="806" b="1" spc="-36">
                <a:solidFill>
                  <a:srgbClr val="FFFFFF"/>
                </a:solidFill>
                <a:latin typeface="HelveticaNeueLTPro-Blk"/>
                <a:cs typeface="HelveticaNeueLTPro-Blk"/>
              </a:rPr>
              <a:t>1</a:t>
            </a:r>
            <a:r>
              <a:rPr sz="806" b="1" spc="8">
                <a:solidFill>
                  <a:srgbClr val="FFFFFF"/>
                </a:solidFill>
                <a:latin typeface="HelveticaNeueLTPro-Blk"/>
                <a:cs typeface="HelveticaNeueLTPro-Blk"/>
              </a:rPr>
              <a:t>0</a:t>
            </a:r>
            <a:r>
              <a:rPr sz="806" b="1" spc="-20">
                <a:solidFill>
                  <a:srgbClr val="FFFFFF"/>
                </a:solidFill>
                <a:latin typeface="HelveticaNeueLTPro-Blk"/>
                <a:cs typeface="HelveticaNeueLTPro-Blk"/>
              </a:rPr>
              <a:t>0</a:t>
            </a:r>
            <a:r>
              <a:rPr sz="806" b="1" spc="44">
                <a:solidFill>
                  <a:srgbClr val="FFFFFF"/>
                </a:solidFill>
                <a:latin typeface="HelveticaNeueLTPro-Blk"/>
                <a:cs typeface="HelveticaNeueLTPro-Blk"/>
              </a:rPr>
              <a:t>/</a:t>
            </a:r>
            <a:r>
              <a:rPr sz="806" b="1" spc="-20">
                <a:solidFill>
                  <a:srgbClr val="FFFFFF"/>
                </a:solidFill>
                <a:latin typeface="HelveticaNeueLTPro-Blk"/>
                <a:cs typeface="HelveticaNeueLTPro-Blk"/>
              </a:rPr>
              <a:t>Y0</a:t>
            </a:r>
            <a:r>
              <a:rPr sz="806" b="1" spc="8">
                <a:solidFill>
                  <a:srgbClr val="FFFFFF"/>
                </a:solidFill>
                <a:latin typeface="HelveticaNeueLTPro-Blk"/>
                <a:cs typeface="HelveticaNeueLTPro-Blk"/>
              </a:rPr>
              <a:t>/</a:t>
            </a:r>
            <a:r>
              <a:rPr sz="806" b="1" spc="-24">
                <a:solidFill>
                  <a:srgbClr val="FFFFFF"/>
                </a:solidFill>
                <a:latin typeface="HelveticaNeueLTPro-Blk"/>
                <a:cs typeface="HelveticaNeueLTPro-Blk"/>
              </a:rPr>
              <a:t>K</a:t>
            </a:r>
            <a:r>
              <a:rPr sz="806" b="1">
                <a:solidFill>
                  <a:srgbClr val="FFFFFF"/>
                </a:solidFill>
                <a:latin typeface="HelveticaNeueLTPro-Blk"/>
                <a:cs typeface="HelveticaNeueLTPro-Blk"/>
              </a:rPr>
              <a:t>0  </a:t>
            </a:r>
            <a:r>
              <a:rPr sz="806" b="1" spc="-12">
                <a:solidFill>
                  <a:srgbClr val="FFFFFF"/>
                </a:solidFill>
                <a:latin typeface="HelveticaNeueLTPro-Blk"/>
                <a:cs typeface="HelveticaNeueLTPro-Blk"/>
              </a:rPr>
              <a:t>R106/G44/B145</a:t>
            </a:r>
            <a:endParaRPr sz="806">
              <a:solidFill>
                <a:prstClr val="black"/>
              </a:solidFill>
              <a:latin typeface="HelveticaNeueLTPro-Blk"/>
              <a:cs typeface="HelveticaNeueLTPro-Blk"/>
            </a:endParaRPr>
          </a:p>
        </p:txBody>
      </p:sp>
      <p:sp>
        <p:nvSpPr>
          <p:cNvPr id="11" name="object 14">
            <a:extLst>
              <a:ext uri="{FF2B5EF4-FFF2-40B4-BE49-F238E27FC236}">
                <a16:creationId xmlns:a16="http://schemas.microsoft.com/office/drawing/2014/main" id="{066B0DD8-7104-6F47-81C6-F16C668E5FB2}"/>
              </a:ext>
            </a:extLst>
          </p:cNvPr>
          <p:cNvSpPr/>
          <p:nvPr userDrawn="1"/>
        </p:nvSpPr>
        <p:spPr>
          <a:xfrm>
            <a:off x="6163393" y="3127342"/>
            <a:ext cx="2643733" cy="799827"/>
          </a:xfrm>
          <a:custGeom>
            <a:avLst/>
            <a:gdLst/>
            <a:ahLst/>
            <a:cxnLst/>
            <a:rect l="l" t="t" r="r" b="b"/>
            <a:pathLst>
              <a:path w="3278505"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454546"/>
          </a:solidFill>
        </p:spPr>
        <p:txBody>
          <a:bodyPr wrap="square" lIns="0" tIns="0" rIns="0" bIns="0" rtlCol="0"/>
          <a:lstStyle/>
          <a:p>
            <a:pPr defTabSz="368686"/>
            <a:endParaRPr sz="1452">
              <a:solidFill>
                <a:srgbClr val="454546"/>
              </a:solidFill>
              <a:latin typeface="Calibri" panose="020F0502020204030204"/>
            </a:endParaRPr>
          </a:p>
        </p:txBody>
      </p:sp>
      <p:sp>
        <p:nvSpPr>
          <p:cNvPr id="12" name="object 15">
            <a:extLst>
              <a:ext uri="{FF2B5EF4-FFF2-40B4-BE49-F238E27FC236}">
                <a16:creationId xmlns:a16="http://schemas.microsoft.com/office/drawing/2014/main" id="{2CB91BC2-4E5C-104F-89D0-8746DC661FD6}"/>
              </a:ext>
            </a:extLst>
          </p:cNvPr>
          <p:cNvSpPr txBox="1"/>
          <p:nvPr userDrawn="1"/>
        </p:nvSpPr>
        <p:spPr>
          <a:xfrm>
            <a:off x="6269271" y="3203926"/>
            <a:ext cx="1025132"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FFFFFF"/>
                </a:solidFill>
                <a:latin typeface="HelveticaNeueLTPro-Blk"/>
                <a:cs typeface="HelveticaNeueLTPro-Blk"/>
              </a:rPr>
              <a:t>PANTONE </a:t>
            </a:r>
            <a:r>
              <a:rPr sz="806" b="1" spc="4">
                <a:solidFill>
                  <a:srgbClr val="FFFFFF"/>
                </a:solidFill>
                <a:latin typeface="HelveticaNeueLTPro-Blk"/>
                <a:cs typeface="HelveticaNeueLTPro-Blk"/>
              </a:rPr>
              <a:t>425  </a:t>
            </a:r>
            <a:r>
              <a:rPr sz="806" b="1" spc="-4">
                <a:solidFill>
                  <a:srgbClr val="FFFFFF"/>
                </a:solidFill>
                <a:latin typeface="HelveticaNeueLTPro-Blk"/>
                <a:cs typeface="HelveticaNeueLTPro-Blk"/>
              </a:rPr>
              <a:t>C67/M60/Y58/K43  </a:t>
            </a:r>
            <a:r>
              <a:rPr sz="806" b="1" spc="-8">
                <a:solidFill>
                  <a:srgbClr val="FFFFFF"/>
                </a:solidFill>
                <a:latin typeface="HelveticaNeueLTPro-Blk"/>
                <a:cs typeface="HelveticaNeueLTPro-Blk"/>
              </a:rPr>
              <a:t>R69/G69/B70</a:t>
            </a:r>
            <a:endParaRPr sz="806">
              <a:solidFill>
                <a:prstClr val="black"/>
              </a:solidFill>
              <a:latin typeface="HelveticaNeueLTPro-Blk"/>
              <a:cs typeface="HelveticaNeueLTPro-Blk"/>
            </a:endParaRPr>
          </a:p>
        </p:txBody>
      </p:sp>
      <p:sp>
        <p:nvSpPr>
          <p:cNvPr id="13" name="object 16">
            <a:extLst>
              <a:ext uri="{FF2B5EF4-FFF2-40B4-BE49-F238E27FC236}">
                <a16:creationId xmlns:a16="http://schemas.microsoft.com/office/drawing/2014/main" id="{3389566B-8668-B543-B8C2-A6C3E321DB7F}"/>
              </a:ext>
            </a:extLst>
          </p:cNvPr>
          <p:cNvSpPr/>
          <p:nvPr userDrawn="1"/>
        </p:nvSpPr>
        <p:spPr>
          <a:xfrm>
            <a:off x="6159910" y="402270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BF22"/>
          </a:solidFill>
        </p:spPr>
        <p:txBody>
          <a:bodyPr wrap="square" lIns="0" tIns="0" rIns="0" bIns="0" rtlCol="0"/>
          <a:lstStyle/>
          <a:p>
            <a:pPr defTabSz="368686"/>
            <a:endParaRPr sz="1452">
              <a:solidFill>
                <a:prstClr val="black"/>
              </a:solidFill>
              <a:latin typeface="Calibri" panose="020F0502020204030204"/>
            </a:endParaRPr>
          </a:p>
        </p:txBody>
      </p:sp>
      <p:sp>
        <p:nvSpPr>
          <p:cNvPr id="14" name="object 17">
            <a:extLst>
              <a:ext uri="{FF2B5EF4-FFF2-40B4-BE49-F238E27FC236}">
                <a16:creationId xmlns:a16="http://schemas.microsoft.com/office/drawing/2014/main" id="{67D5F6A2-CDE4-6D4F-870A-4298B994B815}"/>
              </a:ext>
            </a:extLst>
          </p:cNvPr>
          <p:cNvSpPr txBox="1"/>
          <p:nvPr userDrawn="1"/>
        </p:nvSpPr>
        <p:spPr>
          <a:xfrm>
            <a:off x="6265790" y="4099284"/>
            <a:ext cx="889437"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7408  </a:t>
            </a:r>
            <a:r>
              <a:rPr sz="806" b="1" spc="4">
                <a:solidFill>
                  <a:srgbClr val="454546"/>
                </a:solidFill>
                <a:latin typeface="HelveticaNeueLTPro-Blk"/>
                <a:cs typeface="HelveticaNeueLTPro-Blk"/>
              </a:rPr>
              <a:t>C</a:t>
            </a:r>
            <a:r>
              <a:rPr sz="806" b="1" spc="-20">
                <a:solidFill>
                  <a:srgbClr val="454546"/>
                </a:solidFill>
                <a:latin typeface="HelveticaNeueLTPro-Blk"/>
                <a:cs typeface="HelveticaNeueLTPro-Blk"/>
              </a:rPr>
              <a:t>0</a:t>
            </a:r>
            <a:r>
              <a:rPr sz="806" b="1" spc="8">
                <a:solidFill>
                  <a:srgbClr val="454546"/>
                </a:solidFill>
                <a:latin typeface="HelveticaNeueLTPro-Blk"/>
                <a:cs typeface="HelveticaNeueLTPro-Blk"/>
              </a:rPr>
              <a:t>/</a:t>
            </a:r>
            <a:r>
              <a:rPr sz="806" b="1" spc="12">
                <a:solidFill>
                  <a:srgbClr val="454546"/>
                </a:solidFill>
                <a:latin typeface="HelveticaNeueLTPro-Blk"/>
                <a:cs typeface="HelveticaNeueLTPro-Blk"/>
              </a:rPr>
              <a:t>M2</a:t>
            </a:r>
            <a:r>
              <a:rPr sz="806" b="1" spc="-12">
                <a:solidFill>
                  <a:srgbClr val="454546"/>
                </a:solidFill>
                <a:latin typeface="HelveticaNeueLTPro-Blk"/>
                <a:cs typeface="HelveticaNeueLTPro-Blk"/>
              </a:rPr>
              <a:t>5</a:t>
            </a:r>
            <a:r>
              <a:rPr sz="806" b="1" spc="44">
                <a:solidFill>
                  <a:srgbClr val="454546"/>
                </a:solidFill>
                <a:latin typeface="HelveticaNeueLTPro-Blk"/>
                <a:cs typeface="HelveticaNeueLTPro-Blk"/>
              </a:rPr>
              <a:t>/</a:t>
            </a:r>
            <a:r>
              <a:rPr sz="806" b="1" spc="-12">
                <a:solidFill>
                  <a:srgbClr val="454546"/>
                </a:solidFill>
                <a:latin typeface="HelveticaNeueLTPro-Blk"/>
                <a:cs typeface="HelveticaNeueLTPro-Blk"/>
              </a:rPr>
              <a:t>Y</a:t>
            </a:r>
            <a:r>
              <a:rPr sz="806" b="1" spc="4">
                <a:solidFill>
                  <a:srgbClr val="454546"/>
                </a:solidFill>
                <a:latin typeface="HelveticaNeueLTPro-Blk"/>
                <a:cs typeface="HelveticaNeueLTPro-Blk"/>
              </a:rPr>
              <a:t>9</a:t>
            </a:r>
            <a:r>
              <a:rPr sz="806" b="1" spc="-12">
                <a:solidFill>
                  <a:srgbClr val="454546"/>
                </a:solidFill>
                <a:latin typeface="HelveticaNeueLTPro-Blk"/>
                <a:cs typeface="HelveticaNeueLTPro-Blk"/>
              </a:rPr>
              <a:t>5</a:t>
            </a:r>
            <a:r>
              <a:rPr sz="806" b="1" spc="8">
                <a:solidFill>
                  <a:srgbClr val="454546"/>
                </a:solidFill>
                <a:latin typeface="HelveticaNeueLTPro-Blk"/>
                <a:cs typeface="HelveticaNeueLTPro-Blk"/>
              </a:rPr>
              <a:t>/</a:t>
            </a:r>
            <a:r>
              <a:rPr sz="806" b="1" spc="-24">
                <a:solidFill>
                  <a:srgbClr val="454546"/>
                </a:solidFill>
                <a:latin typeface="HelveticaNeueLTPro-Blk"/>
                <a:cs typeface="HelveticaNeueLTPro-Blk"/>
              </a:rPr>
              <a:t>K</a:t>
            </a:r>
            <a:r>
              <a:rPr sz="806" b="1">
                <a:solidFill>
                  <a:srgbClr val="454546"/>
                </a:solidFill>
                <a:latin typeface="HelveticaNeueLTPro-Blk"/>
                <a:cs typeface="HelveticaNeueLTPro-Blk"/>
              </a:rPr>
              <a:t>0  </a:t>
            </a:r>
            <a:r>
              <a:rPr sz="806" b="1" spc="-12">
                <a:solidFill>
                  <a:srgbClr val="454546"/>
                </a:solidFill>
                <a:latin typeface="HelveticaNeueLTPro-Blk"/>
                <a:cs typeface="HelveticaNeueLTPro-Blk"/>
              </a:rPr>
              <a:t>R255/G191/B34</a:t>
            </a:r>
            <a:endParaRPr sz="806">
              <a:solidFill>
                <a:srgbClr val="454546"/>
              </a:solidFill>
              <a:latin typeface="HelveticaNeueLTPro-Blk"/>
              <a:cs typeface="HelveticaNeueLTPro-Blk"/>
            </a:endParaRPr>
          </a:p>
        </p:txBody>
      </p:sp>
      <p:sp>
        <p:nvSpPr>
          <p:cNvPr id="15" name="object 18">
            <a:extLst>
              <a:ext uri="{FF2B5EF4-FFF2-40B4-BE49-F238E27FC236}">
                <a16:creationId xmlns:a16="http://schemas.microsoft.com/office/drawing/2014/main" id="{94062D12-7027-7540-B2D0-91D1F654F299}"/>
              </a:ext>
            </a:extLst>
          </p:cNvPr>
          <p:cNvSpPr/>
          <p:nvPr userDrawn="1"/>
        </p:nvSpPr>
        <p:spPr>
          <a:xfrm>
            <a:off x="8968399" y="2232360"/>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26522"/>
          </a:solidFill>
        </p:spPr>
        <p:txBody>
          <a:bodyPr wrap="square" lIns="0" tIns="0" rIns="0" bIns="0" rtlCol="0"/>
          <a:lstStyle/>
          <a:p>
            <a:pPr defTabSz="368686"/>
            <a:endParaRPr sz="1452">
              <a:solidFill>
                <a:srgbClr val="F26522"/>
              </a:solidFill>
              <a:latin typeface="Calibri" panose="020F0502020204030204"/>
            </a:endParaRPr>
          </a:p>
        </p:txBody>
      </p:sp>
      <p:sp>
        <p:nvSpPr>
          <p:cNvPr id="16" name="object 19">
            <a:extLst>
              <a:ext uri="{FF2B5EF4-FFF2-40B4-BE49-F238E27FC236}">
                <a16:creationId xmlns:a16="http://schemas.microsoft.com/office/drawing/2014/main" id="{7E4B378D-CF56-5E41-9003-17C347983F94}"/>
              </a:ext>
            </a:extLst>
          </p:cNvPr>
          <p:cNvSpPr txBox="1"/>
          <p:nvPr userDrawn="1"/>
        </p:nvSpPr>
        <p:spPr>
          <a:xfrm>
            <a:off x="9074277" y="2282968"/>
            <a:ext cx="1603883" cy="730603"/>
          </a:xfrm>
          <a:prstGeom prst="rect">
            <a:avLst/>
          </a:prstGeom>
        </p:spPr>
        <p:txBody>
          <a:bodyPr vert="horz" wrap="square" lIns="0" tIns="10241" rIns="0" bIns="0" rtlCol="0">
            <a:spAutoFit/>
          </a:bodyPr>
          <a:lstStyle/>
          <a:p>
            <a:pPr marL="10241" defTabSz="368686">
              <a:lnSpc>
                <a:spcPts val="927"/>
              </a:lnSpc>
              <a:spcBef>
                <a:spcPts val="81"/>
              </a:spcBef>
            </a:pPr>
            <a:r>
              <a:rPr sz="806" b="1">
                <a:solidFill>
                  <a:schemeClr val="bg1"/>
                </a:solidFill>
                <a:latin typeface="HelveticaNeueLTPro-Blk"/>
                <a:cs typeface="HelveticaNeueLTPro-Blk"/>
              </a:rPr>
              <a:t>PANTONE</a:t>
            </a:r>
            <a:r>
              <a:rPr sz="806" b="1" spc="-8">
                <a:solidFill>
                  <a:schemeClr val="bg1"/>
                </a:solidFill>
                <a:latin typeface="HelveticaNeueLTPro-Blk"/>
                <a:cs typeface="HelveticaNeueLTPro-Blk"/>
              </a:rPr>
              <a:t> </a:t>
            </a:r>
            <a:r>
              <a:rPr sz="806" b="1" spc="-16">
                <a:solidFill>
                  <a:schemeClr val="bg1"/>
                </a:solidFill>
                <a:latin typeface="HelveticaNeueLTPro-Blk"/>
                <a:cs typeface="HelveticaNeueLTPro-Blk"/>
              </a:rPr>
              <a:t>166</a:t>
            </a:r>
            <a:endParaRPr sz="806">
              <a:solidFill>
                <a:schemeClr val="bg1"/>
              </a:solidFill>
              <a:latin typeface="HelveticaNeueLTPro-Blk"/>
              <a:cs typeface="HelveticaNeueLTPro-Blk"/>
            </a:endParaRPr>
          </a:p>
          <a:p>
            <a:pPr marL="10241" marR="4097" defTabSz="368686">
              <a:lnSpc>
                <a:spcPts val="887"/>
              </a:lnSpc>
              <a:spcBef>
                <a:spcPts val="56"/>
              </a:spcBef>
            </a:pPr>
            <a:r>
              <a:rPr sz="806" b="1" spc="4">
                <a:solidFill>
                  <a:schemeClr val="bg1"/>
                </a:solidFill>
                <a:latin typeface="HelveticaNeueLTPro-Blk"/>
                <a:cs typeface="HelveticaNeueLTPro-Blk"/>
              </a:rPr>
              <a:t>C:0 </a:t>
            </a:r>
            <a:r>
              <a:rPr sz="806" b="1" spc="-8">
                <a:solidFill>
                  <a:schemeClr val="bg1"/>
                </a:solidFill>
                <a:latin typeface="HelveticaNeueLTPro-Blk"/>
                <a:cs typeface="HelveticaNeueLTPro-Blk"/>
              </a:rPr>
              <a:t>M:75 </a:t>
            </a:r>
            <a:r>
              <a:rPr sz="806" b="1" spc="-20">
                <a:solidFill>
                  <a:schemeClr val="bg1"/>
                </a:solidFill>
                <a:latin typeface="HelveticaNeueLTPro-Blk"/>
                <a:cs typeface="HelveticaNeueLTPro-Blk"/>
              </a:rPr>
              <a:t>Y:100</a:t>
            </a:r>
            <a:r>
              <a:rPr sz="806" b="1" spc="-48">
                <a:solidFill>
                  <a:schemeClr val="bg1"/>
                </a:solidFill>
                <a:latin typeface="HelveticaNeueLTPro-Blk"/>
                <a:cs typeface="HelveticaNeueLTPro-Blk"/>
              </a:rPr>
              <a:t> </a:t>
            </a:r>
            <a:r>
              <a:rPr sz="806" b="1" spc="4">
                <a:solidFill>
                  <a:schemeClr val="bg1"/>
                </a:solidFill>
                <a:latin typeface="HelveticaNeueLTPro-Blk"/>
                <a:cs typeface="HelveticaNeueLTPro-Blk"/>
              </a:rPr>
              <a:t>K:0  </a:t>
            </a:r>
            <a:br>
              <a:rPr lang="en-GB" sz="806" b="1" spc="4">
                <a:solidFill>
                  <a:schemeClr val="bg1"/>
                </a:solidFill>
                <a:latin typeface="HelveticaNeueLTPro-Blk"/>
                <a:cs typeface="HelveticaNeueLTPro-Blk"/>
              </a:rPr>
            </a:br>
            <a:r>
              <a:rPr sz="806" b="1" spc="4">
                <a:solidFill>
                  <a:schemeClr val="bg1"/>
                </a:solidFill>
                <a:latin typeface="HelveticaNeueLTPro-Blk"/>
                <a:cs typeface="HelveticaNeueLTPro-Blk"/>
              </a:rPr>
              <a:t>R:242 </a:t>
            </a:r>
            <a:r>
              <a:rPr sz="806" b="1" spc="-20">
                <a:solidFill>
                  <a:schemeClr val="bg1"/>
                </a:solidFill>
                <a:latin typeface="HelveticaNeueLTPro-Blk"/>
                <a:cs typeface="HelveticaNeueLTPro-Blk"/>
              </a:rPr>
              <a:t>G:101</a:t>
            </a:r>
            <a:r>
              <a:rPr sz="806" b="1" spc="-28">
                <a:solidFill>
                  <a:schemeClr val="bg1"/>
                </a:solidFill>
                <a:latin typeface="HelveticaNeueLTPro-Blk"/>
                <a:cs typeface="HelveticaNeueLTPro-Blk"/>
              </a:rPr>
              <a:t> </a:t>
            </a:r>
            <a:r>
              <a:rPr sz="806" b="1" spc="4">
                <a:solidFill>
                  <a:schemeClr val="bg1"/>
                </a:solidFill>
                <a:latin typeface="HelveticaNeueLTPro-Blk"/>
                <a:cs typeface="HelveticaNeueLTPro-Blk"/>
              </a:rPr>
              <a:t>B:34</a:t>
            </a:r>
            <a:endParaRPr lang="en-GB" sz="806" b="1" spc="4">
              <a:solidFill>
                <a:schemeClr val="bg1"/>
              </a:solidFill>
              <a:latin typeface="HelveticaNeueLTPro-Blk"/>
              <a:cs typeface="HelveticaNeueLTPro-Blk"/>
            </a:endParaRPr>
          </a:p>
          <a:p>
            <a:pPr marL="10241" marR="4097" defTabSz="368686">
              <a:lnSpc>
                <a:spcPts val="887"/>
              </a:lnSpc>
              <a:spcBef>
                <a:spcPts val="56"/>
              </a:spcBef>
            </a:pPr>
            <a:r>
              <a:rPr lang="en-GB" sz="700" b="0" i="0" spc="4">
                <a:solidFill>
                  <a:schemeClr val="bg1"/>
                </a:solidFill>
                <a:latin typeface="HelveticaNeueLT Pro 65 Md" panose="020B0604020202020204" pitchFamily="34" charset="77"/>
                <a:cs typeface="HelveticaNeueLTPro-Blk"/>
              </a:rPr>
              <a:t>Please note that the white and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grey copy is not to be used </a:t>
            </a:r>
            <a:br>
              <a:rPr lang="en-GB" sz="700" b="0" i="0" spc="4">
                <a:solidFill>
                  <a:schemeClr val="bg1"/>
                </a:solidFill>
                <a:latin typeface="HelveticaNeueLT Pro 65 Md" panose="020B0604020202020204" pitchFamily="34" charset="77"/>
                <a:cs typeface="HelveticaNeueLTPro-Blk"/>
              </a:rPr>
            </a:br>
            <a:r>
              <a:rPr lang="en-GB" sz="700" b="0" i="0" spc="4">
                <a:solidFill>
                  <a:schemeClr val="bg1"/>
                </a:solidFill>
                <a:latin typeface="HelveticaNeueLT Pro 65 Md" panose="020B0604020202020204" pitchFamily="34" charset="77"/>
                <a:cs typeface="HelveticaNeueLTPro-Blk"/>
              </a:rPr>
              <a:t>for normal text elements.</a:t>
            </a:r>
            <a:endParaRPr sz="700" b="0" i="0">
              <a:solidFill>
                <a:schemeClr val="bg1"/>
              </a:solidFill>
              <a:latin typeface="HelveticaNeueLT Pro 65 Md" panose="020B0604020202020204" pitchFamily="34" charset="77"/>
              <a:cs typeface="HelveticaNeueLTPro-Blk"/>
            </a:endParaRPr>
          </a:p>
        </p:txBody>
      </p:sp>
      <p:sp>
        <p:nvSpPr>
          <p:cNvPr id="17" name="object 20">
            <a:extLst>
              <a:ext uri="{FF2B5EF4-FFF2-40B4-BE49-F238E27FC236}">
                <a16:creationId xmlns:a16="http://schemas.microsoft.com/office/drawing/2014/main" id="{A84E9A33-66B1-8D43-AAFE-E75634F30D0B}"/>
              </a:ext>
            </a:extLst>
          </p:cNvPr>
          <p:cNvSpPr/>
          <p:nvPr userDrawn="1"/>
        </p:nvSpPr>
        <p:spPr>
          <a:xfrm>
            <a:off x="6155710" y="4917682"/>
            <a:ext cx="2643733" cy="799827"/>
          </a:xfrm>
          <a:custGeom>
            <a:avLst/>
            <a:gdLst/>
            <a:ahLst/>
            <a:cxnLst/>
            <a:rect l="l" t="t" r="r" b="b"/>
            <a:pathLst>
              <a:path w="3278504" h="991870">
                <a:moveTo>
                  <a:pt x="3278251" y="0"/>
                </a:moveTo>
                <a:lnTo>
                  <a:pt x="0" y="0"/>
                </a:lnTo>
                <a:lnTo>
                  <a:pt x="0" y="991704"/>
                </a:lnTo>
                <a:lnTo>
                  <a:pt x="1759381" y="991704"/>
                </a:lnTo>
                <a:lnTo>
                  <a:pt x="1809072" y="988883"/>
                </a:lnTo>
                <a:lnTo>
                  <a:pt x="1857740" y="980540"/>
                </a:lnTo>
                <a:lnTo>
                  <a:pt x="1904950" y="966856"/>
                </a:lnTo>
                <a:lnTo>
                  <a:pt x="1950268" y="948010"/>
                </a:lnTo>
                <a:lnTo>
                  <a:pt x="1993260" y="924185"/>
                </a:lnTo>
                <a:lnTo>
                  <a:pt x="2033493" y="895560"/>
                </a:lnTo>
                <a:lnTo>
                  <a:pt x="2070531" y="862317"/>
                </a:lnTo>
                <a:lnTo>
                  <a:pt x="2379459" y="551700"/>
                </a:lnTo>
                <a:lnTo>
                  <a:pt x="2416501" y="518457"/>
                </a:lnTo>
                <a:lnTo>
                  <a:pt x="2456736" y="489834"/>
                </a:lnTo>
                <a:lnTo>
                  <a:pt x="2499728" y="466012"/>
                </a:lnTo>
                <a:lnTo>
                  <a:pt x="2545045" y="447169"/>
                </a:lnTo>
                <a:lnTo>
                  <a:pt x="2592253" y="433487"/>
                </a:lnTo>
                <a:lnTo>
                  <a:pt x="2640919" y="425146"/>
                </a:lnTo>
                <a:lnTo>
                  <a:pt x="2690609" y="422325"/>
                </a:lnTo>
                <a:lnTo>
                  <a:pt x="3278251" y="422325"/>
                </a:lnTo>
                <a:lnTo>
                  <a:pt x="3278251" y="0"/>
                </a:lnTo>
                <a:close/>
              </a:path>
            </a:pathLst>
          </a:custGeom>
          <a:solidFill>
            <a:srgbClr val="FFE600"/>
          </a:solidFill>
          <a:ln>
            <a:noFill/>
          </a:ln>
        </p:spPr>
        <p:txBody>
          <a:bodyPr wrap="square" lIns="0" tIns="0" rIns="0" bIns="0" rtlCol="0"/>
          <a:lstStyle/>
          <a:p>
            <a:pPr defTabSz="368686"/>
            <a:endParaRPr sz="1452">
              <a:solidFill>
                <a:srgbClr val="FFBF22"/>
              </a:solidFill>
              <a:latin typeface="Calibri" panose="020F0502020204030204"/>
            </a:endParaRPr>
          </a:p>
        </p:txBody>
      </p:sp>
      <p:sp>
        <p:nvSpPr>
          <p:cNvPr id="18" name="object 21">
            <a:extLst>
              <a:ext uri="{FF2B5EF4-FFF2-40B4-BE49-F238E27FC236}">
                <a16:creationId xmlns:a16="http://schemas.microsoft.com/office/drawing/2014/main" id="{2EDC15B3-02D3-E144-849D-495D1E925D32}"/>
              </a:ext>
            </a:extLst>
          </p:cNvPr>
          <p:cNvSpPr txBox="1"/>
          <p:nvPr userDrawn="1"/>
        </p:nvSpPr>
        <p:spPr>
          <a:xfrm>
            <a:off x="6261588" y="4994266"/>
            <a:ext cx="991848" cy="368999"/>
          </a:xfrm>
          <a:prstGeom prst="rect">
            <a:avLst/>
          </a:prstGeom>
        </p:spPr>
        <p:txBody>
          <a:bodyPr vert="horz" wrap="square" lIns="0" tIns="22530" rIns="0" bIns="0" rtlCol="0">
            <a:spAutoFit/>
          </a:bodyPr>
          <a:lstStyle/>
          <a:p>
            <a:pPr marL="10241" marR="4097" defTabSz="368686">
              <a:lnSpc>
                <a:spcPts val="887"/>
              </a:lnSpc>
              <a:spcBef>
                <a:spcPts val="177"/>
              </a:spcBef>
            </a:pPr>
            <a:r>
              <a:rPr sz="806" b="1">
                <a:solidFill>
                  <a:srgbClr val="454546"/>
                </a:solidFill>
                <a:latin typeface="HelveticaNeueLTPro-Blk"/>
                <a:cs typeface="HelveticaNeueLTPro-Blk"/>
              </a:rPr>
              <a:t>PANTONE </a:t>
            </a:r>
            <a:r>
              <a:rPr sz="806" b="1" spc="-12">
                <a:solidFill>
                  <a:srgbClr val="454546"/>
                </a:solidFill>
                <a:latin typeface="HelveticaNeueLTPro-Blk"/>
                <a:cs typeface="HelveticaNeueLTPro-Blk"/>
              </a:rPr>
              <a:t>108  </a:t>
            </a:r>
            <a:r>
              <a:rPr sz="806" b="1" spc="4">
                <a:solidFill>
                  <a:srgbClr val="454546"/>
                </a:solidFill>
                <a:latin typeface="HelveticaNeueLTPro-Blk"/>
                <a:cs typeface="HelveticaNeueLTPro-Blk"/>
              </a:rPr>
              <a:t>C:0 </a:t>
            </a:r>
            <a:r>
              <a:rPr sz="806" b="1" spc="8">
                <a:solidFill>
                  <a:srgbClr val="454546"/>
                </a:solidFill>
                <a:latin typeface="HelveticaNeueLTPro-Blk"/>
                <a:cs typeface="HelveticaNeueLTPro-Blk"/>
              </a:rPr>
              <a:t>M:0 </a:t>
            </a:r>
            <a:r>
              <a:rPr sz="806" b="1" spc="-20">
                <a:solidFill>
                  <a:srgbClr val="454546"/>
                </a:solidFill>
                <a:latin typeface="HelveticaNeueLTPro-Blk"/>
                <a:cs typeface="HelveticaNeueLTPro-Blk"/>
              </a:rPr>
              <a:t>Y:100</a:t>
            </a:r>
            <a:r>
              <a:rPr sz="806" b="1" spc="-69">
                <a:solidFill>
                  <a:srgbClr val="454546"/>
                </a:solidFill>
                <a:latin typeface="HelveticaNeueLTPro-Blk"/>
                <a:cs typeface="HelveticaNeueLTPro-Blk"/>
              </a:rPr>
              <a:t> </a:t>
            </a:r>
            <a:r>
              <a:rPr sz="806" b="1" spc="4">
                <a:solidFill>
                  <a:srgbClr val="454546"/>
                </a:solidFill>
                <a:latin typeface="HelveticaNeueLTPro-Blk"/>
                <a:cs typeface="HelveticaNeueLTPro-Blk"/>
              </a:rPr>
              <a:t>K:0  </a:t>
            </a:r>
            <a:r>
              <a:rPr sz="806" b="1" spc="8">
                <a:solidFill>
                  <a:srgbClr val="454546"/>
                </a:solidFill>
                <a:latin typeface="HelveticaNeueLTPro-Blk"/>
                <a:cs typeface="HelveticaNeueLTPro-Blk"/>
              </a:rPr>
              <a:t>R:255 </a:t>
            </a:r>
            <a:r>
              <a:rPr sz="806" b="1" spc="4">
                <a:solidFill>
                  <a:srgbClr val="454546"/>
                </a:solidFill>
                <a:latin typeface="HelveticaNeueLTPro-Blk"/>
                <a:cs typeface="HelveticaNeueLTPro-Blk"/>
              </a:rPr>
              <a:t>G:230</a:t>
            </a:r>
            <a:r>
              <a:rPr sz="806" b="1" spc="-40">
                <a:solidFill>
                  <a:srgbClr val="454546"/>
                </a:solidFill>
                <a:latin typeface="HelveticaNeueLTPro-Blk"/>
                <a:cs typeface="HelveticaNeueLTPro-Blk"/>
              </a:rPr>
              <a:t> </a:t>
            </a:r>
            <a:r>
              <a:rPr sz="806" b="1" spc="8">
                <a:solidFill>
                  <a:srgbClr val="454546"/>
                </a:solidFill>
                <a:latin typeface="HelveticaNeueLTPro-Blk"/>
                <a:cs typeface="HelveticaNeueLTPro-Blk"/>
              </a:rPr>
              <a:t>B:0</a:t>
            </a:r>
            <a:endParaRPr sz="806">
              <a:solidFill>
                <a:srgbClr val="454546"/>
              </a:solidFill>
              <a:latin typeface="HelveticaNeueLTPro-Blk"/>
              <a:cs typeface="HelveticaNeueLTPro-Blk"/>
            </a:endParaRPr>
          </a:p>
        </p:txBody>
      </p:sp>
      <p:sp>
        <p:nvSpPr>
          <p:cNvPr id="19" name="object 2">
            <a:extLst>
              <a:ext uri="{FF2B5EF4-FFF2-40B4-BE49-F238E27FC236}">
                <a16:creationId xmlns:a16="http://schemas.microsoft.com/office/drawing/2014/main" id="{D65B0A28-BEED-464F-B891-E16761BDB641}"/>
              </a:ext>
            </a:extLst>
          </p:cNvPr>
          <p:cNvSpPr txBox="1"/>
          <p:nvPr userDrawn="1"/>
        </p:nvSpPr>
        <p:spPr>
          <a:xfrm>
            <a:off x="6159910" y="285729"/>
            <a:ext cx="5443296" cy="1513253"/>
          </a:xfrm>
          <a:prstGeom prst="rect">
            <a:avLst/>
          </a:prstGeom>
        </p:spPr>
        <p:txBody>
          <a:bodyPr vert="horz" wrap="square" lIns="0" tIns="10241" rIns="0" bIns="0" rtlCol="0">
            <a:spAutoFit/>
          </a:bodyPr>
          <a:lstStyle/>
          <a:p>
            <a:pPr marL="10241" defTabSz="737372">
              <a:spcBef>
                <a:spcPts val="81"/>
              </a:spcBef>
            </a:pPr>
            <a:r>
              <a:rPr sz="968" b="1">
                <a:solidFill>
                  <a:srgbClr val="D43900"/>
                </a:solidFill>
                <a:latin typeface="HelveticaNeueLTPro-Hv"/>
                <a:cs typeface="HelveticaNeueLTPro-Hv"/>
              </a:rPr>
              <a:t>Primary</a:t>
            </a:r>
            <a:endParaRPr sz="968">
              <a:solidFill>
                <a:srgbClr val="D43900"/>
              </a:solidFill>
              <a:latin typeface="HelveticaNeueLTPro-Hv"/>
              <a:cs typeface="HelveticaNeueLTPro-Hv"/>
            </a:endParaRPr>
          </a:p>
          <a:p>
            <a:pPr marL="10241" marR="4097" defTabSz="737372">
              <a:lnSpc>
                <a:spcPct val="125000"/>
              </a:lnSpc>
              <a:spcAft>
                <a:spcPts val="484"/>
              </a:spcAft>
            </a:pPr>
            <a:r>
              <a:rPr sz="806" b="0" i="0" spc="-4">
                <a:solidFill>
                  <a:srgbClr val="454546"/>
                </a:solidFill>
                <a:latin typeface="HelveticaNeueLT Pro 55 Roman" panose="020B0604020202020204" pitchFamily="34" charset="77"/>
                <a:cs typeface="HelveticaNeueLTPro-Roman"/>
              </a:rPr>
              <a:t>This </a:t>
            </a:r>
            <a:r>
              <a:rPr sz="806" b="0" i="0" spc="-8">
                <a:solidFill>
                  <a:srgbClr val="454546"/>
                </a:solidFill>
                <a:latin typeface="HelveticaNeueLT Pro 55 Roman" panose="020B0604020202020204" pitchFamily="34" charset="77"/>
                <a:cs typeface="HelveticaNeueLTPro-Roman"/>
              </a:rPr>
              <a:t>palette </a:t>
            </a:r>
            <a:r>
              <a:rPr sz="806" b="0" i="0" spc="-4">
                <a:solidFill>
                  <a:srgbClr val="454546"/>
                </a:solidFill>
                <a:latin typeface="HelveticaNeueLT Pro 55 Roman" panose="020B0604020202020204" pitchFamily="34" charset="77"/>
                <a:cs typeface="HelveticaNeueLTPro-Roman"/>
              </a:rPr>
              <a:t>consists </a:t>
            </a:r>
            <a:r>
              <a:rPr sz="806" b="0" i="0" spc="-8">
                <a:solidFill>
                  <a:srgbClr val="454546"/>
                </a:solidFill>
                <a:latin typeface="HelveticaNeueLT Pro 55 Roman" panose="020B0604020202020204" pitchFamily="34" charset="77"/>
                <a:cs typeface="HelveticaNeueLTPro-Roman"/>
              </a:rPr>
              <a:t>of </a:t>
            </a:r>
            <a:r>
              <a:rPr sz="806" b="0" i="0" spc="-12">
                <a:solidFill>
                  <a:srgbClr val="454546"/>
                </a:solidFill>
                <a:latin typeface="HelveticaNeueLT Pro 55 Roman" panose="020B0604020202020204" pitchFamily="34" charset="77"/>
                <a:cs typeface="HelveticaNeueLTPro-Roman"/>
              </a:rPr>
              <a:t>yellows </a:t>
            </a:r>
            <a:r>
              <a:rPr sz="806" b="0" i="0" spc="-4">
                <a:solidFill>
                  <a:srgbClr val="454546"/>
                </a:solidFill>
                <a:latin typeface="HelveticaNeueLT Pro 55 Roman" panose="020B0604020202020204" pitchFamily="34" charset="77"/>
                <a:cs typeface="HelveticaNeueLTPro-Roman"/>
              </a:rPr>
              <a:t>and oranges, which </a:t>
            </a:r>
            <a:r>
              <a:rPr sz="806" b="0" i="0" spc="-12">
                <a:solidFill>
                  <a:srgbClr val="454546"/>
                </a:solidFill>
                <a:latin typeface="HelveticaNeueLT Pro 55 Roman" panose="020B0604020202020204" pitchFamily="34" charset="77"/>
                <a:cs typeface="HelveticaNeueLTPro-Roman"/>
              </a:rPr>
              <a:t>radiate </a:t>
            </a:r>
            <a:r>
              <a:rPr sz="806" b="0" i="0" spc="-8">
                <a:solidFill>
                  <a:srgbClr val="454546"/>
                </a:solidFill>
                <a:latin typeface="HelveticaNeueLT Pro 55 Roman" panose="020B0604020202020204" pitchFamily="34" charset="77"/>
                <a:cs typeface="HelveticaNeueLTPro-Roman"/>
              </a:rPr>
              <a:t>ambition, </a:t>
            </a:r>
            <a:r>
              <a:rPr sz="806" b="0" i="0" spc="-12">
                <a:solidFill>
                  <a:srgbClr val="454546"/>
                </a:solidFill>
                <a:latin typeface="HelveticaNeueLT Pro 55 Roman" panose="020B0604020202020204" pitchFamily="34" charset="77"/>
                <a:cs typeface="HelveticaNeueLTPro-Roman"/>
              </a:rPr>
              <a:t>energy, </a:t>
            </a:r>
            <a:r>
              <a:rPr sz="806" b="0" i="0" spc="-8">
                <a:solidFill>
                  <a:srgbClr val="454546"/>
                </a:solidFill>
                <a:latin typeface="HelveticaNeueLT Pro 55 Roman" panose="020B0604020202020204" pitchFamily="34" charset="77"/>
                <a:cs typeface="HelveticaNeueLTPro-Roman"/>
              </a:rPr>
              <a:t>warmth, </a:t>
            </a:r>
            <a:r>
              <a:rPr sz="806" b="0" i="0" spc="-4">
                <a:solidFill>
                  <a:srgbClr val="454546"/>
                </a:solidFill>
                <a:latin typeface="HelveticaNeueLT Pro 55 Roman" panose="020B0604020202020204" pitchFamily="34" charset="77"/>
                <a:cs typeface="HelveticaNeueLTPro-Roman"/>
              </a:rPr>
              <a:t>passion and </a:t>
            </a:r>
            <a:r>
              <a:rPr sz="806" b="0" i="0" spc="-12">
                <a:solidFill>
                  <a:srgbClr val="454546"/>
                </a:solidFill>
                <a:latin typeface="HelveticaNeueLT Pro 55 Roman" panose="020B0604020202020204" pitchFamily="34" charset="77"/>
                <a:cs typeface="HelveticaNeueLTPro-Roman"/>
              </a:rPr>
              <a:t>originality. </a:t>
            </a:r>
            <a:br>
              <a:rPr lang="en-GB" sz="806" b="0" i="0" spc="-12">
                <a:solidFill>
                  <a:srgbClr val="454546"/>
                </a:solidFill>
                <a:latin typeface="HelveticaNeueLT Pro 55 Roman" panose="020B0604020202020204" pitchFamily="34" charset="77"/>
                <a:cs typeface="HelveticaNeueLTPro-Roman"/>
              </a:rPr>
            </a:br>
            <a:r>
              <a:rPr sz="806" b="0" i="0" spc="-32">
                <a:solidFill>
                  <a:srgbClr val="454546"/>
                </a:solidFill>
                <a:latin typeface="HelveticaNeueLT Pro 55 Roman" panose="020B0604020202020204" pitchFamily="34" charset="77"/>
                <a:cs typeface="HelveticaNeueLTPro-Roman"/>
              </a:rPr>
              <a:t>You </a:t>
            </a:r>
            <a:r>
              <a:rPr sz="806" b="0" i="0">
                <a:solidFill>
                  <a:srgbClr val="454546"/>
                </a:solidFill>
                <a:latin typeface="HelveticaNeueLT Pro 55 Roman" panose="020B0604020202020204" pitchFamily="34" charset="77"/>
                <a:cs typeface="HelveticaNeueLTPro-Roman"/>
              </a:rPr>
              <a:t>can </a:t>
            </a:r>
            <a:r>
              <a:rPr sz="806" b="0" i="0" spc="-4">
                <a:solidFill>
                  <a:srgbClr val="454546"/>
                </a:solidFill>
                <a:latin typeface="HelveticaNeueLT Pro 55 Roman" panose="020B0604020202020204" pitchFamily="34" charset="77"/>
                <a:cs typeface="HelveticaNeueLTPro-Roman"/>
              </a:rPr>
              <a:t>use </a:t>
            </a:r>
            <a:r>
              <a:rPr sz="806" b="0" i="0">
                <a:solidFill>
                  <a:srgbClr val="454546"/>
                </a:solidFill>
                <a:latin typeface="HelveticaNeueLT Pro 55 Roman" panose="020B0604020202020204" pitchFamily="34" charset="77"/>
                <a:cs typeface="HelveticaNeueLTPro-Roman"/>
              </a:rPr>
              <a:t>a </a:t>
            </a:r>
            <a:r>
              <a:rPr sz="806" b="0" i="0" spc="-8">
                <a:solidFill>
                  <a:srgbClr val="454546"/>
                </a:solidFill>
                <a:latin typeface="HelveticaNeueLT Pro 55 Roman" panose="020B0604020202020204" pitchFamily="34" charset="77"/>
                <a:cs typeface="HelveticaNeueLTPro-Roman"/>
              </a:rPr>
              <a:t>gradient of </a:t>
            </a:r>
            <a:r>
              <a:rPr sz="806" b="0" i="0" spc="-4">
                <a:solidFill>
                  <a:srgbClr val="454546"/>
                </a:solidFill>
                <a:latin typeface="HelveticaNeueLT Pro 55 Roman" panose="020B0604020202020204" pitchFamily="34" charset="77"/>
                <a:cs typeface="HelveticaNeueLTPro-Roman"/>
              </a:rPr>
              <a:t>these colours </a:t>
            </a:r>
            <a:r>
              <a:rPr sz="806" b="0" i="0">
                <a:solidFill>
                  <a:srgbClr val="454546"/>
                </a:solidFill>
                <a:latin typeface="HelveticaNeueLT Pro 55 Roman" panose="020B0604020202020204" pitchFamily="34" charset="77"/>
                <a:cs typeface="HelveticaNeueLTPro-Roman"/>
              </a:rPr>
              <a:t>as a</a:t>
            </a:r>
            <a:r>
              <a:rPr sz="806" b="0" i="0" spc="20">
                <a:solidFill>
                  <a:srgbClr val="454546"/>
                </a:solidFill>
                <a:latin typeface="HelveticaNeueLT Pro 55 Roman" panose="020B0604020202020204" pitchFamily="34" charset="77"/>
                <a:cs typeface="HelveticaNeueLTPro-Roman"/>
              </a:rPr>
              <a:t> </a:t>
            </a:r>
            <a:r>
              <a:rPr sz="806" b="0" i="0" spc="-8">
                <a:solidFill>
                  <a:srgbClr val="454546"/>
                </a:solidFill>
                <a:latin typeface="HelveticaNeueLT Pro 55 Roman" panose="020B0604020202020204" pitchFamily="34" charset="77"/>
                <a:cs typeface="HelveticaNeueLTPro-Roman"/>
              </a:rPr>
              <a:t>background.</a:t>
            </a:r>
            <a:endParaRPr lang="en-GB" sz="806" b="0" i="0" spc="-8">
              <a:solidFill>
                <a:srgbClr val="454546"/>
              </a:solidFill>
              <a:latin typeface="HelveticaNeueLT Pro 55 Roman" panose="020B0604020202020204" pitchFamily="34" charset="77"/>
              <a:cs typeface="HelveticaNeueLTPro-Roman"/>
            </a:endParaRPr>
          </a:p>
          <a:p>
            <a:pPr marL="10241" defTabSz="737372"/>
            <a:r>
              <a:rPr lang="en-GB" sz="968" b="1">
                <a:solidFill>
                  <a:srgbClr val="D43900"/>
                </a:solidFill>
                <a:latin typeface="HelveticaNeueLTPro-Hv"/>
                <a:cs typeface="HelveticaNeueLTPro-Hv"/>
              </a:rPr>
              <a:t>Complementary</a:t>
            </a:r>
            <a:endParaRPr lang="en-GB" sz="968">
              <a:solidFill>
                <a:srgbClr val="D43900"/>
              </a:solidFill>
              <a:latin typeface="HelveticaNeueLTPro-Hv"/>
              <a:cs typeface="HelveticaNeueLTPro-Hv"/>
            </a:endParaRPr>
          </a:p>
          <a:p>
            <a:pPr marL="10241" marR="4097" defTabSz="737372">
              <a:lnSpc>
                <a:spcPct val="125000"/>
              </a:lnSpc>
              <a:spcAft>
                <a:spcPts val="484"/>
              </a:spcAft>
            </a:pPr>
            <a:r>
              <a:rPr lang="en-GB" sz="806" spc="-8">
                <a:solidFill>
                  <a:srgbClr val="454546"/>
                </a:solidFill>
                <a:latin typeface="HelveticaNeueLTPro-Roman"/>
                <a:cs typeface="HelveticaNeueLTPro-Roman"/>
              </a:rPr>
              <a:t>Consisting of </a:t>
            </a:r>
            <a:r>
              <a:rPr lang="en-GB" sz="806">
                <a:solidFill>
                  <a:srgbClr val="454546"/>
                </a:solidFill>
                <a:latin typeface="HelveticaNeueLTPro-Roman"/>
                <a:cs typeface="HelveticaNeueLTPro-Roman"/>
              </a:rPr>
              <a:t>a secondary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tertiary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This </a:t>
            </a:r>
            <a:r>
              <a:rPr lang="en-GB" sz="806" spc="-8">
                <a:solidFill>
                  <a:srgbClr val="454546"/>
                </a:solidFill>
                <a:latin typeface="HelveticaNeueLTPro-Roman"/>
                <a:cs typeface="HelveticaNeueLTPro-Roman"/>
              </a:rPr>
              <a:t>palette </a:t>
            </a:r>
            <a:r>
              <a:rPr lang="en-GB" sz="806" spc="-4">
                <a:solidFill>
                  <a:srgbClr val="454546"/>
                </a:solidFill>
                <a:latin typeface="HelveticaNeueLTPro-Roman"/>
                <a:cs typeface="HelveticaNeueLTPro-Roman"/>
              </a:rPr>
              <a:t>is  designed </a:t>
            </a:r>
            <a:r>
              <a:rPr lang="en-GB" sz="806" spc="-12">
                <a:solidFill>
                  <a:srgbClr val="454546"/>
                </a:solidFill>
                <a:latin typeface="HelveticaNeueLTPro-Roman"/>
                <a:cs typeface="HelveticaNeueLTPro-Roman"/>
              </a:rPr>
              <a:t>to </a:t>
            </a:r>
            <a:r>
              <a:rPr lang="en-GB" sz="806">
                <a:solidFill>
                  <a:srgbClr val="454546"/>
                </a:solidFill>
                <a:latin typeface="HelveticaNeueLTPro-Roman"/>
                <a:cs typeface="HelveticaNeueLTPro-Roman"/>
              </a:rPr>
              <a:t>support </a:t>
            </a:r>
            <a:r>
              <a:rPr lang="en-GB" sz="806" spc="-8">
                <a:solidFill>
                  <a:srgbClr val="454546"/>
                </a:solidFill>
                <a:latin typeface="HelveticaNeueLTPro-Roman"/>
                <a:cs typeface="HelveticaNeueLTPro-Roman"/>
              </a:rPr>
              <a:t>the </a:t>
            </a:r>
            <a:r>
              <a:rPr lang="en-GB" sz="806">
                <a:solidFill>
                  <a:srgbClr val="454546"/>
                </a:solidFill>
                <a:latin typeface="HelveticaNeueLTPro-Roman"/>
                <a:cs typeface="HelveticaNeueLTPro-Roman"/>
              </a:rPr>
              <a:t>primary </a:t>
            </a:r>
            <a:r>
              <a:rPr lang="en-GB" sz="806" spc="-4">
                <a:solidFill>
                  <a:srgbClr val="454546"/>
                </a:solidFill>
                <a:latin typeface="HelveticaNeueLTPro-Roman"/>
                <a:cs typeface="HelveticaNeueLTPro-Roman"/>
              </a:rPr>
              <a:t>colours. Ideal if </a:t>
            </a:r>
            <a:r>
              <a:rPr lang="en-GB" sz="806" spc="-8">
                <a:solidFill>
                  <a:srgbClr val="454546"/>
                </a:solidFill>
                <a:latin typeface="HelveticaNeueLTPro-Roman"/>
                <a:cs typeface="HelveticaNeueLTPro-Roman"/>
              </a:rPr>
              <a:t>communication </a:t>
            </a:r>
            <a:r>
              <a:rPr lang="en-GB" sz="806">
                <a:solidFill>
                  <a:srgbClr val="454546"/>
                </a:solidFill>
                <a:latin typeface="HelveticaNeueLTPro-Roman"/>
                <a:cs typeface="HelveticaNeueLTPro-Roman"/>
              </a:rPr>
              <a:t>needs further </a:t>
            </a:r>
            <a:r>
              <a:rPr lang="en-GB" sz="806" spc="-4">
                <a:solidFill>
                  <a:srgbClr val="454546"/>
                </a:solidFill>
                <a:latin typeface="HelveticaNeueLTPro-Roman"/>
                <a:cs typeface="HelveticaNeueLTPro-Roman"/>
              </a:rPr>
              <a:t>stand out. </a:t>
            </a:r>
            <a:r>
              <a:rPr lang="en-GB" sz="806">
                <a:solidFill>
                  <a:srgbClr val="454546"/>
                </a:solidFill>
                <a:latin typeface="HelveticaNeueLTPro-Roman"/>
                <a:cs typeface="HelveticaNeueLTPro-Roman"/>
              </a:rPr>
              <a:t>These </a:t>
            </a:r>
            <a:r>
              <a:rPr lang="en-GB" sz="806" spc="-4">
                <a:solidFill>
                  <a:srgbClr val="454546"/>
                </a:solidFill>
                <a:latin typeface="HelveticaNeueLTPro-Roman"/>
                <a:cs typeface="HelveticaNeueLTPro-Roman"/>
              </a:rPr>
              <a:t>colours are also designed </a:t>
            </a:r>
            <a:r>
              <a:rPr lang="en-GB" sz="806" spc="-8">
                <a:solidFill>
                  <a:srgbClr val="454546"/>
                </a:solidFill>
                <a:latin typeface="HelveticaNeueLTPro-Roman"/>
                <a:cs typeface="HelveticaNeueLTPro-Roman"/>
              </a:rPr>
              <a:t>with </a:t>
            </a:r>
            <a:r>
              <a:rPr lang="en-GB" sz="806">
                <a:solidFill>
                  <a:srgbClr val="454546"/>
                </a:solidFill>
                <a:latin typeface="HelveticaNeueLTPro-Roman"/>
                <a:cs typeface="HelveticaNeueLTPro-Roman"/>
              </a:rPr>
              <a:t>charts </a:t>
            </a:r>
            <a:r>
              <a:rPr lang="en-GB" sz="806" spc="-4">
                <a:solidFill>
                  <a:srgbClr val="454546"/>
                </a:solidFill>
                <a:latin typeface="HelveticaNeueLTPro-Roman"/>
                <a:cs typeface="HelveticaNeueLTPro-Roman"/>
              </a:rPr>
              <a:t>and colour </a:t>
            </a:r>
            <a:r>
              <a:rPr lang="en-GB" sz="806" spc="-8">
                <a:solidFill>
                  <a:srgbClr val="454546"/>
                </a:solidFill>
                <a:latin typeface="HelveticaNeueLTPro-Roman"/>
                <a:cs typeface="HelveticaNeueLTPro-Roman"/>
              </a:rPr>
              <a:t>coordinating </a:t>
            </a:r>
            <a:r>
              <a:rPr lang="en-GB" sz="806" spc="-4">
                <a:solidFill>
                  <a:srgbClr val="454546"/>
                </a:solidFill>
                <a:latin typeface="HelveticaNeueLTPro-Roman"/>
                <a:cs typeface="HelveticaNeueLTPro-Roman"/>
              </a:rPr>
              <a:t>in</a:t>
            </a:r>
            <a:r>
              <a:rPr lang="en-GB" sz="806" spc="8">
                <a:solidFill>
                  <a:srgbClr val="454546"/>
                </a:solidFill>
                <a:latin typeface="HelveticaNeueLTPro-Roman"/>
                <a:cs typeface="HelveticaNeueLTPro-Roman"/>
              </a:rPr>
              <a:t> </a:t>
            </a:r>
            <a:r>
              <a:rPr lang="en-GB" sz="806" spc="-8">
                <a:solidFill>
                  <a:srgbClr val="454546"/>
                </a:solidFill>
                <a:latin typeface="HelveticaNeueLTPro-Roman"/>
                <a:cs typeface="HelveticaNeueLTPro-Roman"/>
              </a:rPr>
              <a:t>mind.</a:t>
            </a:r>
          </a:p>
          <a:p>
            <a:pPr marL="10241" defTabSz="737372">
              <a:spcBef>
                <a:spcPts val="81"/>
              </a:spcBef>
            </a:pPr>
            <a:r>
              <a:rPr lang="en-GB" sz="968" b="1" spc="-4">
                <a:solidFill>
                  <a:srgbClr val="D43900"/>
                </a:solidFill>
                <a:latin typeface="HelveticaNeueLTPro-Hv"/>
                <a:cs typeface="HelveticaNeueLTPro-Hv"/>
              </a:rPr>
              <a:t>Note</a:t>
            </a:r>
            <a:endParaRPr lang="en-GB" sz="968">
              <a:solidFill>
                <a:srgbClr val="D43900"/>
              </a:solidFill>
              <a:latin typeface="HelveticaNeueLTPro-Hv"/>
              <a:cs typeface="HelveticaNeueLTPro-Hv"/>
            </a:endParaRPr>
          </a:p>
          <a:p>
            <a:pPr marL="10241" marR="4097" defTabSz="737372">
              <a:lnSpc>
                <a:spcPct val="125000"/>
              </a:lnSpc>
            </a:pPr>
            <a:r>
              <a:rPr lang="en-GB" sz="806" spc="-4">
                <a:solidFill>
                  <a:srgbClr val="454546"/>
                </a:solidFill>
                <a:latin typeface="HelveticaNeueLTPro-Roman"/>
                <a:cs typeface="HelveticaNeueLTPro-Roman"/>
              </a:rPr>
              <a:t>When using </a:t>
            </a:r>
            <a:r>
              <a:rPr lang="en-GB" sz="806" spc="-8">
                <a:solidFill>
                  <a:srgbClr val="454546"/>
                </a:solidFill>
                <a:latin typeface="HelveticaNeueLTPro-Roman"/>
                <a:cs typeface="HelveticaNeueLTPro-Roman"/>
              </a:rPr>
              <a:t>the </a:t>
            </a:r>
            <a:r>
              <a:rPr lang="en-GB" sz="806" spc="-4">
                <a:solidFill>
                  <a:srgbClr val="454546"/>
                </a:solidFill>
                <a:latin typeface="HelveticaNeueLTPro-Roman"/>
                <a:cs typeface="HelveticaNeueLTPro-Roman"/>
              </a:rPr>
              <a:t>colour </a:t>
            </a:r>
            <a:r>
              <a:rPr lang="en-GB" sz="806" spc="-8">
                <a:solidFill>
                  <a:srgbClr val="454546"/>
                </a:solidFill>
                <a:latin typeface="HelveticaNeueLTPro-Roman"/>
                <a:cs typeface="HelveticaNeueLTPro-Roman"/>
              </a:rPr>
              <a:t>palette, refer </a:t>
            </a:r>
            <a:r>
              <a:rPr lang="en-GB" sz="806" spc="-12">
                <a:solidFill>
                  <a:srgbClr val="454546"/>
                </a:solidFill>
                <a:latin typeface="HelveticaNeueLTPro-Roman"/>
                <a:cs typeface="HelveticaNeueLTPro-Roman"/>
              </a:rPr>
              <a:t>to </a:t>
            </a:r>
            <a:r>
              <a:rPr lang="en-GB" sz="806" spc="-8">
                <a:solidFill>
                  <a:srgbClr val="454546"/>
                </a:solidFill>
                <a:latin typeface="HelveticaNeueLTPro-Roman"/>
                <a:cs typeface="HelveticaNeueLTPro-Roman"/>
              </a:rPr>
              <a:t>the templates provided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be </a:t>
            </a:r>
            <a:r>
              <a:rPr lang="en-GB" sz="806" spc="-8">
                <a:solidFill>
                  <a:srgbClr val="454546"/>
                </a:solidFill>
                <a:latin typeface="HelveticaNeueLTPro-Roman"/>
                <a:cs typeface="HelveticaNeueLTPro-Roman"/>
              </a:rPr>
              <a:t>mindful of </a:t>
            </a:r>
            <a:r>
              <a:rPr lang="en-GB" sz="806" spc="-4">
                <a:solidFill>
                  <a:srgbClr val="454546"/>
                </a:solidFill>
                <a:latin typeface="HelveticaNeueLTPro-Roman"/>
                <a:cs typeface="HelveticaNeueLTPro-Roman"/>
              </a:rPr>
              <a:t>using </a:t>
            </a:r>
            <a:r>
              <a:rPr lang="en-GB" sz="806" spc="-8">
                <a:solidFill>
                  <a:srgbClr val="454546"/>
                </a:solidFill>
                <a:latin typeface="HelveticaNeueLTPro-Roman"/>
                <a:cs typeface="HelveticaNeueLTPro-Roman"/>
              </a:rPr>
              <a:t>too many </a:t>
            </a:r>
            <a:r>
              <a:rPr lang="en-GB" sz="806" spc="-4">
                <a:solidFill>
                  <a:srgbClr val="454546"/>
                </a:solidFill>
                <a:latin typeface="HelveticaNeueLTPro-Roman"/>
                <a:cs typeface="HelveticaNeueLTPro-Roman"/>
              </a:rPr>
              <a:t>colours on one </a:t>
            </a:r>
            <a:br>
              <a:rPr lang="en-GB" sz="806" spc="-4">
                <a:solidFill>
                  <a:srgbClr val="454546"/>
                </a:solidFill>
                <a:latin typeface="HelveticaNeueLTPro-Roman"/>
                <a:cs typeface="HelveticaNeueLTPro-Roman"/>
              </a:rPr>
            </a:br>
            <a:r>
              <a:rPr lang="en-GB" sz="806" spc="-4">
                <a:solidFill>
                  <a:srgbClr val="454546"/>
                </a:solidFill>
                <a:latin typeface="HelveticaNeueLTPro-Roman"/>
                <a:cs typeface="HelveticaNeueLTPro-Roman"/>
              </a:rPr>
              <a:t>piece </a:t>
            </a:r>
            <a:r>
              <a:rPr lang="en-GB" sz="806" spc="-8">
                <a:solidFill>
                  <a:srgbClr val="454546"/>
                </a:solidFill>
                <a:latin typeface="HelveticaNeueLTPro-Roman"/>
                <a:cs typeface="HelveticaNeueLTPro-Roman"/>
              </a:rPr>
              <a:t>of communication. </a:t>
            </a:r>
            <a:r>
              <a:rPr lang="en-GB" sz="806" spc="-12">
                <a:solidFill>
                  <a:srgbClr val="454546"/>
                </a:solidFill>
                <a:latin typeface="HelveticaNeueLTPro-Roman"/>
                <a:cs typeface="HelveticaNeueLTPro-Roman"/>
              </a:rPr>
              <a:t>Make </a:t>
            </a:r>
            <a:r>
              <a:rPr lang="en-GB" sz="806" spc="-4">
                <a:solidFill>
                  <a:srgbClr val="454546"/>
                </a:solidFill>
                <a:latin typeface="HelveticaNeueLTPro-Roman"/>
                <a:cs typeface="HelveticaNeueLTPro-Roman"/>
              </a:rPr>
              <a:t>sure </a:t>
            </a:r>
            <a:r>
              <a:rPr lang="en-GB" sz="806" spc="-8">
                <a:solidFill>
                  <a:srgbClr val="454546"/>
                </a:solidFill>
                <a:latin typeface="HelveticaNeueLTPro-Roman"/>
                <a:cs typeface="HelveticaNeueLTPro-Roman"/>
              </a:rPr>
              <a:t>the copy </a:t>
            </a:r>
            <a:r>
              <a:rPr lang="en-GB" sz="806" spc="-4">
                <a:solidFill>
                  <a:srgbClr val="454546"/>
                </a:solidFill>
                <a:latin typeface="HelveticaNeueLTPro-Roman"/>
                <a:cs typeface="HelveticaNeueLTPro-Roman"/>
              </a:rPr>
              <a:t>and </a:t>
            </a:r>
            <a:r>
              <a:rPr lang="en-GB" sz="806">
                <a:solidFill>
                  <a:srgbClr val="454546"/>
                </a:solidFill>
                <a:latin typeface="HelveticaNeueLTPro-Roman"/>
                <a:cs typeface="HelveticaNeueLTPro-Roman"/>
              </a:rPr>
              <a:t>imagery </a:t>
            </a:r>
            <a:r>
              <a:rPr lang="en-GB" sz="806" spc="-4">
                <a:solidFill>
                  <a:srgbClr val="454546"/>
                </a:solidFill>
                <a:latin typeface="HelveticaNeueLTPro-Roman"/>
                <a:cs typeface="HelveticaNeueLTPro-Roman"/>
              </a:rPr>
              <a:t>are </a:t>
            </a:r>
            <a:r>
              <a:rPr lang="en-GB" sz="806" spc="-8">
                <a:solidFill>
                  <a:srgbClr val="454546"/>
                </a:solidFill>
                <a:latin typeface="HelveticaNeueLTPro-Roman"/>
                <a:cs typeface="HelveticaNeueLTPro-Roman"/>
              </a:rPr>
              <a:t>legible </a:t>
            </a:r>
            <a:r>
              <a:rPr lang="en-GB" sz="806" spc="-4">
                <a:solidFill>
                  <a:srgbClr val="454546"/>
                </a:solidFill>
                <a:latin typeface="HelveticaNeueLTPro-Roman"/>
                <a:cs typeface="HelveticaNeueLTPro-Roman"/>
              </a:rPr>
              <a:t>and </a:t>
            </a:r>
            <a:r>
              <a:rPr lang="en-GB" sz="806" spc="-8">
                <a:solidFill>
                  <a:srgbClr val="454546"/>
                </a:solidFill>
                <a:latin typeface="HelveticaNeueLTPro-Roman"/>
                <a:cs typeface="HelveticaNeueLTPro-Roman"/>
              </a:rPr>
              <a:t>that </a:t>
            </a:r>
            <a:r>
              <a:rPr lang="en-GB" sz="806" spc="-4">
                <a:solidFill>
                  <a:srgbClr val="454546"/>
                </a:solidFill>
                <a:latin typeface="HelveticaNeueLTPro-Roman"/>
                <a:cs typeface="HelveticaNeueLTPro-Roman"/>
              </a:rPr>
              <a:t>colours are used</a:t>
            </a:r>
            <a:r>
              <a:rPr lang="en-GB" sz="806" spc="16">
                <a:solidFill>
                  <a:srgbClr val="454546"/>
                </a:solidFill>
                <a:latin typeface="HelveticaNeueLTPro-Roman"/>
                <a:cs typeface="HelveticaNeueLTPro-Roman"/>
              </a:rPr>
              <a:t> </a:t>
            </a:r>
            <a:r>
              <a:rPr lang="en-GB" sz="806" spc="-12">
                <a:solidFill>
                  <a:srgbClr val="454546"/>
                </a:solidFill>
                <a:latin typeface="HelveticaNeueLTPro-Roman"/>
                <a:cs typeface="HelveticaNeueLTPro-Roman"/>
              </a:rPr>
              <a:t>sparingly.</a:t>
            </a:r>
            <a:endParaRPr lang="en-GB" sz="806">
              <a:solidFill>
                <a:srgbClr val="454546"/>
              </a:solidFill>
              <a:latin typeface="HelveticaNeueLTPro-Roman"/>
              <a:cs typeface="HelveticaNeueLTPro-Roman"/>
            </a:endParaRPr>
          </a:p>
        </p:txBody>
      </p:sp>
      <p:sp>
        <p:nvSpPr>
          <p:cNvPr id="20" name="Rectangle 19">
            <a:extLst>
              <a:ext uri="{FF2B5EF4-FFF2-40B4-BE49-F238E27FC236}">
                <a16:creationId xmlns:a16="http://schemas.microsoft.com/office/drawing/2014/main" id="{1A785225-9A48-D846-BA65-07C0DF0D6E51}"/>
              </a:ext>
            </a:extLst>
          </p:cNvPr>
          <p:cNvSpPr/>
          <p:nvPr userDrawn="1"/>
        </p:nvSpPr>
        <p:spPr>
          <a:xfrm>
            <a:off x="6096000" y="1918694"/>
            <a:ext cx="595676"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Primary</a:t>
            </a:r>
          </a:p>
        </p:txBody>
      </p:sp>
      <p:sp>
        <p:nvSpPr>
          <p:cNvPr id="22" name="Rectangle 21">
            <a:extLst>
              <a:ext uri="{FF2B5EF4-FFF2-40B4-BE49-F238E27FC236}">
                <a16:creationId xmlns:a16="http://schemas.microsoft.com/office/drawing/2014/main" id="{80EBBE67-735C-BC45-9397-22C2FACEDCE8}"/>
              </a:ext>
            </a:extLst>
          </p:cNvPr>
          <p:cNvSpPr/>
          <p:nvPr userDrawn="1"/>
        </p:nvSpPr>
        <p:spPr>
          <a:xfrm>
            <a:off x="8885405" y="1912954"/>
            <a:ext cx="1015663" cy="216341"/>
          </a:xfrm>
          <a:prstGeom prst="rect">
            <a:avLst/>
          </a:prstGeom>
        </p:spPr>
        <p:txBody>
          <a:bodyPr wrap="none">
            <a:spAutoFit/>
          </a:bodyPr>
          <a:lstStyle/>
          <a:p>
            <a:pPr marL="10241" defTabSz="737372">
              <a:spcBef>
                <a:spcPts val="81"/>
              </a:spcBef>
            </a:pPr>
            <a:r>
              <a:rPr lang="en-GB" sz="806" b="1" i="0">
                <a:solidFill>
                  <a:srgbClr val="D43900"/>
                </a:solidFill>
                <a:latin typeface="HelveticaNeueLT Pro 55 Roman" panose="020B0604020202020204" pitchFamily="34" charset="77"/>
                <a:cs typeface="HelveticaNeueLTPro-Hv"/>
              </a:rPr>
              <a:t>Complementary</a:t>
            </a:r>
          </a:p>
        </p:txBody>
      </p:sp>
      <p:sp>
        <p:nvSpPr>
          <p:cNvPr id="23" name="Title 2">
            <a:extLst>
              <a:ext uri="{FF2B5EF4-FFF2-40B4-BE49-F238E27FC236}">
                <a16:creationId xmlns:a16="http://schemas.microsoft.com/office/drawing/2014/main" id="{705249DA-C75A-454C-80D2-291C9ADA6187}"/>
              </a:ext>
            </a:extLst>
          </p:cNvPr>
          <p:cNvSpPr txBox="1">
            <a:spLocks/>
          </p:cNvSpPr>
          <p:nvPr userDrawn="1"/>
        </p:nvSpPr>
        <p:spPr>
          <a:xfrm>
            <a:off x="552149" y="1158465"/>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500">
                <a:solidFill>
                  <a:srgbClr val="D43900"/>
                </a:solidFill>
                <a:latin typeface="HelveticaNeueLT Pro 55 Roman" panose="020B0604020202020204" pitchFamily="34" charset="77"/>
              </a:rPr>
              <a:t>Title Slide Header</a:t>
            </a:r>
          </a:p>
          <a:p>
            <a:pPr defTabSz="737354"/>
            <a:r>
              <a:rPr lang="en-US" sz="900">
                <a:solidFill>
                  <a:srgbClr val="454546"/>
                </a:solidFill>
                <a:latin typeface="HelveticaNeueLT Pro 55 Roman" panose="020B0604020202020204" pitchFamily="34" charset="77"/>
              </a:rPr>
              <a:t>Helvetica Neue Lt Pro (Roman) – 25pt</a:t>
            </a:r>
          </a:p>
        </p:txBody>
      </p:sp>
      <p:sp>
        <p:nvSpPr>
          <p:cNvPr id="24" name="Text Placeholder 3">
            <a:extLst>
              <a:ext uri="{FF2B5EF4-FFF2-40B4-BE49-F238E27FC236}">
                <a16:creationId xmlns:a16="http://schemas.microsoft.com/office/drawing/2014/main" id="{897AA2E2-E1CF-3541-A4BF-B5E6E7D34363}"/>
              </a:ext>
            </a:extLst>
          </p:cNvPr>
          <p:cNvSpPr txBox="1">
            <a:spLocks/>
          </p:cNvSpPr>
          <p:nvPr userDrawn="1"/>
        </p:nvSpPr>
        <p:spPr>
          <a:xfrm>
            <a:off x="552149" y="2977752"/>
            <a:ext cx="4811098" cy="2981061"/>
          </a:xfrm>
          <a:prstGeom prst="rect">
            <a:avLst/>
          </a:prstGeom>
          <a:ln>
            <a:noFill/>
          </a:ln>
        </p:spPr>
        <p:txBody>
          <a:bodyPr/>
          <a:lstStyle>
            <a:lvl1pPr marL="0" indent="0" algn="l" defTabSz="914377" rtl="0" eaLnBrk="1" latinLnBrk="0" hangingPunct="1">
              <a:lnSpc>
                <a:spcPct val="90000"/>
              </a:lnSpc>
              <a:spcBef>
                <a:spcPts val="1000"/>
              </a:spcBef>
              <a:buFont typeface="Arial" panose="020B0604020202020204" pitchFamily="34" charset="0"/>
              <a:buNone/>
              <a:defRPr sz="1400" b="0" i="0" kern="1200">
                <a:solidFill>
                  <a:srgbClr val="FFBF22"/>
                </a:solidFill>
                <a:latin typeface="HelveticaNeueLT Std Lt" panose="020B0403020202020204" pitchFamily="34" charset="0"/>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NeueLT Std L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37354">
              <a:spcBef>
                <a:spcPts val="806"/>
              </a:spcBef>
              <a:defRPr/>
            </a:pP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Lorem ipsum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dolor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sit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amet</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consectetuer</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adipiscing</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 elit. Maecenas porttitor congue massa. Fusce posuere, magna sed pulvinar ultricies, purus lectus malesuada libero, sit amet commodo magna eros quis </a:t>
            </a:r>
            <a:r>
              <a:rPr lang="en-GB" sz="1200" b="0" i="0" err="1">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urna</a:t>
            </a:r>
            <a:r>
              <a:rPr lang="en-GB" sz="12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rPr>
              <a: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US" sz="900">
                <a:solidFill>
                  <a:srgbClr val="454546"/>
                </a:solidFill>
                <a:latin typeface="HelveticaNeueLT Pro 55 Roman" panose="020B0604020202020204" pitchFamily="34" charset="77"/>
              </a:rPr>
              <a:t>Intro copy - Helvetica Neue Lt Pro (Medium) – 12pt</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D43900"/>
              </a:solidFill>
              <a:latin typeface="HelveticaNeueLT Pro 65 Md" panose="020B0604020202020204" pitchFamily="34" charset="77"/>
              <a:ea typeface="Helvetica Neue Medium" panose="02000503000000020004" pitchFamily="2" charset="0"/>
              <a:cs typeface="Helvetica Neue Medium" panose="02000503000000020004" pitchFamily="2" charset="0"/>
            </a:endParaRPr>
          </a:p>
          <a:p>
            <a:pPr defTabSz="737354">
              <a:spcBef>
                <a:spcPts val="806"/>
              </a:spcBef>
              <a:defRPr/>
            </a:pPr>
            <a:r>
              <a:rPr lang="en-GB" sz="1400" b="1" i="0">
                <a:solidFill>
                  <a:srgbClr val="D43900"/>
                </a:solidFill>
                <a:latin typeface="HelveticaNeueLT Pro 55 Roman" panose="020B0604020202020204" pitchFamily="34" charset="77"/>
              </a:rPr>
              <a:t>Sub heading 1 – Helvetica Neue LT Pro (Bold) – 14pt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1200" b="1" i="0">
                <a:solidFill>
                  <a:srgbClr val="D43900"/>
                </a:solidFill>
                <a:latin typeface="HelveticaNeueLT Pro 55 Roman" panose="020B0604020202020204" pitchFamily="34" charset="77"/>
              </a:rPr>
              <a:t>Sub heading 2 – Helvetica Neue LT Pro (Bold) – 12pt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1" i="0">
                <a:solidFill>
                  <a:srgbClr val="454546"/>
                </a:solidFill>
                <a:latin typeface="HelveticaNeueLT Pro 55 Roman" panose="020B0604020202020204" pitchFamily="34" charset="77"/>
              </a:rPr>
              <a:t>Sub heading 3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0"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r>
              <a:rPr lang="en-GB" sz="900" b="0" i="0">
                <a:solidFill>
                  <a:srgbClr val="454546"/>
                </a:solidFill>
                <a:latin typeface="HelveticaNeueLT Pro 55 Roman" panose="020B0604020202020204" pitchFamily="34" charset="77"/>
              </a:rPr>
              <a:t>Body copy – Helvetica Neue LT Pro (Bold) – 9pt </a:t>
            </a: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900" b="1" i="0">
              <a:solidFill>
                <a:srgbClr val="454546"/>
              </a:solidFill>
              <a:latin typeface="HelveticaNeueLT Pro 55 Roman" panose="020B0604020202020204" pitchFamily="34" charset="77"/>
            </a:endParaRPr>
          </a:p>
          <a:p>
            <a:pPr marL="0" marR="0" lvl="0" indent="0" algn="l" defTabSz="737354" rtl="0" eaLnBrk="1" fontAlgn="auto" latinLnBrk="0" hangingPunct="1">
              <a:lnSpc>
                <a:spcPct val="90000"/>
              </a:lnSpc>
              <a:spcBef>
                <a:spcPts val="806"/>
              </a:spcBef>
              <a:spcAft>
                <a:spcPts val="0"/>
              </a:spcAft>
              <a:buClrTx/>
              <a:buSzTx/>
              <a:buFont typeface="Arial" panose="020B0604020202020204" pitchFamily="34" charset="0"/>
              <a:buNone/>
              <a:tabLst/>
              <a:defRPr/>
            </a:pPr>
            <a:endParaRPr lang="en-GB" sz="1200" b="1" i="0">
              <a:solidFill>
                <a:srgbClr val="D43900"/>
              </a:solidFill>
              <a:latin typeface="HelveticaNeueLT Pro 55 Roman" panose="020B0604020202020204" pitchFamily="34" charset="77"/>
            </a:endParaRPr>
          </a:p>
          <a:p>
            <a:pPr defTabSz="737354">
              <a:spcBef>
                <a:spcPts val="806"/>
              </a:spcBef>
              <a:defRPr/>
            </a:pPr>
            <a:endParaRPr lang="en-GB" sz="1400" b="1" i="0">
              <a:solidFill>
                <a:srgbClr val="D43900"/>
              </a:solidFill>
              <a:latin typeface="HelveticaNeueLT Pro 55 Roman" panose="020B0604020202020204" pitchFamily="34" charset="77"/>
            </a:endParaRPr>
          </a:p>
          <a:p>
            <a:pPr defTabSz="737354">
              <a:spcBef>
                <a:spcPts val="806"/>
              </a:spcBef>
              <a:defRPr/>
            </a:pPr>
            <a:endParaRPr lang="en-GB" sz="1290">
              <a:solidFill>
                <a:srgbClr val="000000">
                  <a:lumMod val="65000"/>
                  <a:lumOff val="35000"/>
                </a:srgbClr>
              </a:solidFill>
              <a:latin typeface="HelveticaNeueLT Pro 55 Roman" panose="020B0604020202020204" pitchFamily="34" charset="77"/>
            </a:endParaRPr>
          </a:p>
        </p:txBody>
      </p:sp>
      <p:sp>
        <p:nvSpPr>
          <p:cNvPr id="27" name="Title 1">
            <a:extLst>
              <a:ext uri="{FF2B5EF4-FFF2-40B4-BE49-F238E27FC236}">
                <a16:creationId xmlns:a16="http://schemas.microsoft.com/office/drawing/2014/main" id="{D4A9DA12-082B-A34C-8468-11587E48967B}"/>
              </a:ext>
            </a:extLst>
          </p:cNvPr>
          <p:cNvSpPr txBox="1">
            <a:spLocks/>
          </p:cNvSpPr>
          <p:nvPr userDrawn="1"/>
        </p:nvSpPr>
        <p:spPr>
          <a:xfrm>
            <a:off x="552149" y="713193"/>
            <a:ext cx="3914022" cy="390715"/>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defTabSz="737354"/>
            <a:r>
              <a:rPr lang="en-US" sz="1613" b="0" i="0">
                <a:solidFill>
                  <a:srgbClr val="454546"/>
                </a:solidFill>
                <a:latin typeface="HelveticaNeueLT Pro 65 Md" panose="020B0604020202020204" pitchFamily="34" charset="77"/>
              </a:rPr>
              <a:t>PowerPoint Template Guide</a:t>
            </a:r>
          </a:p>
        </p:txBody>
      </p:sp>
      <p:sp>
        <p:nvSpPr>
          <p:cNvPr id="30" name="Title 2">
            <a:extLst>
              <a:ext uri="{FF2B5EF4-FFF2-40B4-BE49-F238E27FC236}">
                <a16:creationId xmlns:a16="http://schemas.microsoft.com/office/drawing/2014/main" id="{D8F9DDC2-B081-0641-9597-6AFD59265FE2}"/>
              </a:ext>
            </a:extLst>
          </p:cNvPr>
          <p:cNvSpPr txBox="1">
            <a:spLocks/>
          </p:cNvSpPr>
          <p:nvPr userDrawn="1"/>
        </p:nvSpPr>
        <p:spPr>
          <a:xfrm>
            <a:off x="552149" y="1818341"/>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2000">
                <a:solidFill>
                  <a:srgbClr val="D43900"/>
                </a:solidFill>
                <a:latin typeface="HelveticaNeueLT Pro 55 Roman" panose="020B0604020202020204" pitchFamily="34" charset="77"/>
              </a:rPr>
              <a:t>Section Title</a:t>
            </a:r>
          </a:p>
          <a:p>
            <a:pPr defTabSz="737354"/>
            <a:r>
              <a:rPr lang="en-US" sz="900">
                <a:solidFill>
                  <a:srgbClr val="454546"/>
                </a:solidFill>
                <a:latin typeface="HelveticaNeueLT Pro 55 Roman" panose="020B0604020202020204" pitchFamily="34" charset="77"/>
              </a:rPr>
              <a:t>Helvetica Neue Lt Pro (Roman) – 20pt</a:t>
            </a:r>
          </a:p>
        </p:txBody>
      </p:sp>
      <p:sp>
        <p:nvSpPr>
          <p:cNvPr id="31" name="Title 2">
            <a:extLst>
              <a:ext uri="{FF2B5EF4-FFF2-40B4-BE49-F238E27FC236}">
                <a16:creationId xmlns:a16="http://schemas.microsoft.com/office/drawing/2014/main" id="{03E029CE-9E7F-E244-9307-4763DEC2F5A6}"/>
              </a:ext>
            </a:extLst>
          </p:cNvPr>
          <p:cNvSpPr txBox="1">
            <a:spLocks/>
          </p:cNvSpPr>
          <p:nvPr userDrawn="1"/>
        </p:nvSpPr>
        <p:spPr>
          <a:xfrm>
            <a:off x="552149" y="2376382"/>
            <a:ext cx="3961895" cy="824764"/>
          </a:xfrm>
          <a:prstGeom prst="rect">
            <a:avLst/>
          </a:prstGeom>
        </p:spPr>
        <p:txBody>
          <a:bodyPr anchor="t"/>
          <a:lstStyle>
            <a:lvl1pPr algn="l" defTabSz="914377" rtl="0" eaLnBrk="1" latinLnBrk="0" hangingPunct="1">
              <a:lnSpc>
                <a:spcPct val="90000"/>
              </a:lnSpc>
              <a:spcBef>
                <a:spcPct val="0"/>
              </a:spcBef>
              <a:buNone/>
              <a:defRPr sz="4400" b="0" i="0" kern="1200">
                <a:solidFill>
                  <a:srgbClr val="FFBF22"/>
                </a:solidFill>
                <a:latin typeface="HelveticaNeueLT Std Med" panose="020B0604020202020204" pitchFamily="34" charset="0"/>
                <a:ea typeface="Helvetica Neue Condensed" panose="02000503000000020004" pitchFamily="2" charset="0"/>
                <a:cs typeface="Helvetica Neue Condensed" panose="02000503000000020004" pitchFamily="2" charset="0"/>
              </a:defRPr>
            </a:lvl1pPr>
          </a:lstStyle>
          <a:p>
            <a:pPr defTabSz="737354"/>
            <a:r>
              <a:rPr lang="en-GB" sz="1800" b="1" i="0">
                <a:solidFill>
                  <a:srgbClr val="D43900"/>
                </a:solidFill>
                <a:latin typeface="HelveticaNeueLT Pro 55 Roman" panose="020B0604020202020204" pitchFamily="34" charset="77"/>
              </a:rPr>
              <a:t>Heading</a:t>
            </a:r>
            <a:r>
              <a:rPr lang="en-GB" sz="2000" b="1" i="0">
                <a:solidFill>
                  <a:srgbClr val="D43900"/>
                </a:solidFill>
                <a:latin typeface="HelveticaNeueLT Pro 55 Roman" panose="020B0604020202020204" pitchFamily="34" charset="77"/>
              </a:rPr>
              <a:t> </a:t>
            </a:r>
          </a:p>
          <a:p>
            <a:pPr defTabSz="737354"/>
            <a:r>
              <a:rPr lang="en-US" sz="900">
                <a:solidFill>
                  <a:srgbClr val="454546"/>
                </a:solidFill>
                <a:latin typeface="HelveticaNeueLT Pro 55 Roman" panose="020B0604020202020204" pitchFamily="34" charset="77"/>
              </a:rPr>
              <a:t>Helvetica Neue Lt Pro (Roman) – 18pt</a:t>
            </a:r>
          </a:p>
        </p:txBody>
      </p:sp>
    </p:spTree>
    <p:extLst>
      <p:ext uri="{BB962C8B-B14F-4D97-AF65-F5344CB8AC3E}">
        <p14:creationId xmlns:p14="http://schemas.microsoft.com/office/powerpoint/2010/main" val="2568026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FFACF0BA-FCB8-2D4A-9836-FD816C771AFC}"/>
              </a:ext>
            </a:extLst>
          </p:cNvPr>
          <p:cNvPicPr>
            <a:picLocks noChangeAspect="1"/>
          </p:cNvPicPr>
          <p:nvPr userDrawn="1"/>
        </p:nvPicPr>
        <p:blipFill>
          <a:blip r:embed="rId2"/>
          <a:srcRect/>
          <a:stretch/>
        </p:blipFill>
        <p:spPr>
          <a:xfrm>
            <a:off x="0" y="3363"/>
            <a:ext cx="12192000" cy="6858000"/>
          </a:xfrm>
          <a:prstGeom prst="rect">
            <a:avLst/>
          </a:prstGeom>
        </p:spPr>
      </p:pic>
      <p:sp>
        <p:nvSpPr>
          <p:cNvPr id="12" name="Graphic 10">
            <a:extLst>
              <a:ext uri="{FF2B5EF4-FFF2-40B4-BE49-F238E27FC236}">
                <a16:creationId xmlns:a16="http://schemas.microsoft.com/office/drawing/2014/main" id="{1B9E42E0-13AA-6A48-A255-8D58FE3B4315}"/>
              </a:ext>
            </a:extLst>
          </p:cNvPr>
          <p:cNvSpPr/>
          <p:nvPr userDrawn="1"/>
        </p:nvSpPr>
        <p:spPr>
          <a:xfrm>
            <a:off x="-18960" y="5412222"/>
            <a:ext cx="12254029"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a:p>
        </p:txBody>
      </p:sp>
      <p:sp>
        <p:nvSpPr>
          <p:cNvPr id="13" name="Graphic 8">
            <a:extLst>
              <a:ext uri="{FF2B5EF4-FFF2-40B4-BE49-F238E27FC236}">
                <a16:creationId xmlns:a16="http://schemas.microsoft.com/office/drawing/2014/main" id="{2D7510F3-093B-E64A-B16B-110C2C132E80}"/>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4" name="Picture 13">
            <a:extLst>
              <a:ext uri="{FF2B5EF4-FFF2-40B4-BE49-F238E27FC236}">
                <a16:creationId xmlns:a16="http://schemas.microsoft.com/office/drawing/2014/main" id="{F6E10B3A-3D2A-914A-8840-26A7EB4E7A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543313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_BG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5F127328-5914-8746-9676-46AEF2593FFE}"/>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 name="Title 1">
            <a:extLst>
              <a:ext uri="{FF2B5EF4-FFF2-40B4-BE49-F238E27FC236}">
                <a16:creationId xmlns:a16="http://schemas.microsoft.com/office/drawing/2014/main" id="{D545E6C8-F8C7-574A-9C5C-305FA222624F}"/>
              </a:ext>
            </a:extLst>
          </p:cNvPr>
          <p:cNvSpPr>
            <a:spLocks noGrp="1"/>
          </p:cNvSpPr>
          <p:nvPr>
            <p:ph type="title"/>
          </p:nvPr>
        </p:nvSpPr>
        <p:spPr>
          <a:xfrm>
            <a:off x="527568" y="2688964"/>
            <a:ext cx="4856568" cy="1480071"/>
          </a:xfrm>
          <a:prstGeom prst="rect">
            <a:avLst/>
          </a:prstGeom>
        </p:spPr>
        <p:txBody>
          <a:bodyPr anchor="ctr"/>
          <a:lstStyle>
            <a:lvl1pPr>
              <a:defRPr sz="2500" b="0" i="0">
                <a:solidFill>
                  <a:schemeClr val="bg1"/>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6" name="Graphic 8">
            <a:extLst>
              <a:ext uri="{FF2B5EF4-FFF2-40B4-BE49-F238E27FC236}">
                <a16:creationId xmlns:a16="http://schemas.microsoft.com/office/drawing/2014/main" id="{97A9BE7D-4F33-3848-AB72-45E3D24FF39E}"/>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7" name="Picture 6">
            <a:extLst>
              <a:ext uri="{FF2B5EF4-FFF2-40B4-BE49-F238E27FC236}">
                <a16:creationId xmlns:a16="http://schemas.microsoft.com/office/drawing/2014/main" id="{87AB500E-F71F-464A-99D4-01E01F6ACB9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8" name="Graphic 8">
            <a:extLst>
              <a:ext uri="{FF2B5EF4-FFF2-40B4-BE49-F238E27FC236}">
                <a16:creationId xmlns:a16="http://schemas.microsoft.com/office/drawing/2014/main" id="{A0257AB4-0DD9-E344-9716-D897A6D449B5}"/>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4153902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467E4A-CC9D-E041-8263-9CCBD5B47DBE}"/>
              </a:ext>
            </a:extLst>
          </p:cNvPr>
          <p:cNvSpPr>
            <a:spLocks noGrp="1"/>
          </p:cNvSpPr>
          <p:nvPr>
            <p:ph type="title" hasCustomPrompt="1"/>
          </p:nvPr>
        </p:nvSpPr>
        <p:spPr>
          <a:xfrm>
            <a:off x="497524" y="780175"/>
            <a:ext cx="1576374"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Contents</a:t>
            </a:r>
            <a:endParaRPr lang="en-US"/>
          </a:p>
        </p:txBody>
      </p:sp>
      <p:sp>
        <p:nvSpPr>
          <p:cNvPr id="9" name="Text Placeholder 11">
            <a:extLst>
              <a:ext uri="{FF2B5EF4-FFF2-40B4-BE49-F238E27FC236}">
                <a16:creationId xmlns:a16="http://schemas.microsoft.com/office/drawing/2014/main" id="{F38FD49F-C7EF-E14F-805C-2D07E703AC6F}"/>
              </a:ext>
            </a:extLst>
          </p:cNvPr>
          <p:cNvSpPr>
            <a:spLocks noGrp="1"/>
          </p:cNvSpPr>
          <p:nvPr>
            <p:ph type="body" sz="quarter" idx="10" hasCustomPrompt="1"/>
          </p:nvPr>
        </p:nvSpPr>
        <p:spPr>
          <a:xfrm>
            <a:off x="2383462" y="78017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0" name="Text Placeholder 11">
            <a:extLst>
              <a:ext uri="{FF2B5EF4-FFF2-40B4-BE49-F238E27FC236}">
                <a16:creationId xmlns:a16="http://schemas.microsoft.com/office/drawing/2014/main" id="{CF13EC0C-3E3A-4B4C-AD1D-36C152AB2A81}"/>
              </a:ext>
            </a:extLst>
          </p:cNvPr>
          <p:cNvSpPr>
            <a:spLocks noGrp="1"/>
          </p:cNvSpPr>
          <p:nvPr>
            <p:ph type="body" sz="quarter" idx="11" hasCustomPrompt="1"/>
          </p:nvPr>
        </p:nvSpPr>
        <p:spPr>
          <a:xfrm>
            <a:off x="2383462" y="127771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1" name="Text Placeholder 11">
            <a:extLst>
              <a:ext uri="{FF2B5EF4-FFF2-40B4-BE49-F238E27FC236}">
                <a16:creationId xmlns:a16="http://schemas.microsoft.com/office/drawing/2014/main" id="{845D83A8-B41B-424F-B8DA-250715155E84}"/>
              </a:ext>
            </a:extLst>
          </p:cNvPr>
          <p:cNvSpPr>
            <a:spLocks noGrp="1"/>
          </p:cNvSpPr>
          <p:nvPr>
            <p:ph type="body" sz="quarter" idx="12" hasCustomPrompt="1"/>
          </p:nvPr>
        </p:nvSpPr>
        <p:spPr>
          <a:xfrm>
            <a:off x="2383462" y="177525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3" name="Text Placeholder 11">
            <a:extLst>
              <a:ext uri="{FF2B5EF4-FFF2-40B4-BE49-F238E27FC236}">
                <a16:creationId xmlns:a16="http://schemas.microsoft.com/office/drawing/2014/main" id="{A384A9DD-3701-7C46-B11A-B35C8938662A}"/>
              </a:ext>
            </a:extLst>
          </p:cNvPr>
          <p:cNvSpPr>
            <a:spLocks noGrp="1"/>
          </p:cNvSpPr>
          <p:nvPr>
            <p:ph type="body" sz="quarter" idx="13" hasCustomPrompt="1"/>
          </p:nvPr>
        </p:nvSpPr>
        <p:spPr>
          <a:xfrm>
            <a:off x="5543521" y="78017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4" name="Text Placeholder 11">
            <a:extLst>
              <a:ext uri="{FF2B5EF4-FFF2-40B4-BE49-F238E27FC236}">
                <a16:creationId xmlns:a16="http://schemas.microsoft.com/office/drawing/2014/main" id="{0712E752-E697-EA48-AA18-01765EF3348E}"/>
              </a:ext>
            </a:extLst>
          </p:cNvPr>
          <p:cNvSpPr>
            <a:spLocks noGrp="1"/>
          </p:cNvSpPr>
          <p:nvPr>
            <p:ph type="body" sz="quarter" idx="14" hasCustomPrompt="1"/>
          </p:nvPr>
        </p:nvSpPr>
        <p:spPr>
          <a:xfrm>
            <a:off x="5543521" y="127771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5" name="Text Placeholder 11">
            <a:extLst>
              <a:ext uri="{FF2B5EF4-FFF2-40B4-BE49-F238E27FC236}">
                <a16:creationId xmlns:a16="http://schemas.microsoft.com/office/drawing/2014/main" id="{4854C24E-89B9-D946-9ACB-4C5A2330CE21}"/>
              </a:ext>
            </a:extLst>
          </p:cNvPr>
          <p:cNvSpPr>
            <a:spLocks noGrp="1"/>
          </p:cNvSpPr>
          <p:nvPr>
            <p:ph type="body" sz="quarter" idx="15" hasCustomPrompt="1"/>
          </p:nvPr>
        </p:nvSpPr>
        <p:spPr>
          <a:xfrm>
            <a:off x="5543521" y="177525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16" name="Text Placeholder 11">
            <a:extLst>
              <a:ext uri="{FF2B5EF4-FFF2-40B4-BE49-F238E27FC236}">
                <a16:creationId xmlns:a16="http://schemas.microsoft.com/office/drawing/2014/main" id="{8477FF4C-DCDA-A24C-A05F-21275ADAD02E}"/>
              </a:ext>
            </a:extLst>
          </p:cNvPr>
          <p:cNvSpPr>
            <a:spLocks noGrp="1"/>
          </p:cNvSpPr>
          <p:nvPr>
            <p:ph type="body" sz="quarter" idx="16" hasCustomPrompt="1"/>
          </p:nvPr>
        </p:nvSpPr>
        <p:spPr>
          <a:xfrm>
            <a:off x="2383462" y="228624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7" name="Text Placeholder 11">
            <a:extLst>
              <a:ext uri="{FF2B5EF4-FFF2-40B4-BE49-F238E27FC236}">
                <a16:creationId xmlns:a16="http://schemas.microsoft.com/office/drawing/2014/main" id="{4911384D-00A8-A846-8199-659658B4E7CB}"/>
              </a:ext>
            </a:extLst>
          </p:cNvPr>
          <p:cNvSpPr>
            <a:spLocks noGrp="1"/>
          </p:cNvSpPr>
          <p:nvPr>
            <p:ph type="body" sz="quarter" idx="17" hasCustomPrompt="1"/>
          </p:nvPr>
        </p:nvSpPr>
        <p:spPr>
          <a:xfrm>
            <a:off x="2383462" y="278378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8" name="Text Placeholder 11">
            <a:extLst>
              <a:ext uri="{FF2B5EF4-FFF2-40B4-BE49-F238E27FC236}">
                <a16:creationId xmlns:a16="http://schemas.microsoft.com/office/drawing/2014/main" id="{E7B1601A-7A27-8F4D-B29F-330068C19A45}"/>
              </a:ext>
            </a:extLst>
          </p:cNvPr>
          <p:cNvSpPr>
            <a:spLocks noGrp="1"/>
          </p:cNvSpPr>
          <p:nvPr>
            <p:ph type="body" sz="quarter" idx="18" hasCustomPrompt="1"/>
          </p:nvPr>
        </p:nvSpPr>
        <p:spPr>
          <a:xfrm>
            <a:off x="2383462" y="3281329"/>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19" name="Text Placeholder 11">
            <a:extLst>
              <a:ext uri="{FF2B5EF4-FFF2-40B4-BE49-F238E27FC236}">
                <a16:creationId xmlns:a16="http://schemas.microsoft.com/office/drawing/2014/main" id="{AC7C59BC-9FFC-E842-B65D-257EABEA0D62}"/>
              </a:ext>
            </a:extLst>
          </p:cNvPr>
          <p:cNvSpPr>
            <a:spLocks noGrp="1"/>
          </p:cNvSpPr>
          <p:nvPr>
            <p:ph type="body" sz="quarter" idx="19" hasCustomPrompt="1"/>
          </p:nvPr>
        </p:nvSpPr>
        <p:spPr>
          <a:xfrm>
            <a:off x="5543521" y="228624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0" name="Text Placeholder 11">
            <a:extLst>
              <a:ext uri="{FF2B5EF4-FFF2-40B4-BE49-F238E27FC236}">
                <a16:creationId xmlns:a16="http://schemas.microsoft.com/office/drawing/2014/main" id="{86DF93A0-D1F2-8243-837B-09BE4847DB15}"/>
              </a:ext>
            </a:extLst>
          </p:cNvPr>
          <p:cNvSpPr>
            <a:spLocks noGrp="1"/>
          </p:cNvSpPr>
          <p:nvPr>
            <p:ph type="body" sz="quarter" idx="20" hasCustomPrompt="1"/>
          </p:nvPr>
        </p:nvSpPr>
        <p:spPr>
          <a:xfrm>
            <a:off x="5543521" y="278378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1" name="Text Placeholder 11">
            <a:extLst>
              <a:ext uri="{FF2B5EF4-FFF2-40B4-BE49-F238E27FC236}">
                <a16:creationId xmlns:a16="http://schemas.microsoft.com/office/drawing/2014/main" id="{4564E3BF-9456-A14A-9DFF-F690D63BEC7D}"/>
              </a:ext>
            </a:extLst>
          </p:cNvPr>
          <p:cNvSpPr>
            <a:spLocks noGrp="1"/>
          </p:cNvSpPr>
          <p:nvPr>
            <p:ph type="body" sz="quarter" idx="21" hasCustomPrompt="1"/>
          </p:nvPr>
        </p:nvSpPr>
        <p:spPr>
          <a:xfrm>
            <a:off x="5543521" y="3281329"/>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2" name="Text Placeholder 11">
            <a:extLst>
              <a:ext uri="{FF2B5EF4-FFF2-40B4-BE49-F238E27FC236}">
                <a16:creationId xmlns:a16="http://schemas.microsoft.com/office/drawing/2014/main" id="{01B93480-A8EB-6949-8475-080A90044562}"/>
              </a:ext>
            </a:extLst>
          </p:cNvPr>
          <p:cNvSpPr>
            <a:spLocks noGrp="1"/>
          </p:cNvSpPr>
          <p:nvPr>
            <p:ph type="body" sz="quarter" idx="22" hasCustomPrompt="1"/>
          </p:nvPr>
        </p:nvSpPr>
        <p:spPr>
          <a:xfrm>
            <a:off x="2383462" y="3792316"/>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3" name="Text Placeholder 11">
            <a:extLst>
              <a:ext uri="{FF2B5EF4-FFF2-40B4-BE49-F238E27FC236}">
                <a16:creationId xmlns:a16="http://schemas.microsoft.com/office/drawing/2014/main" id="{1635D14D-7E0C-984E-9882-279DF7A25E84}"/>
              </a:ext>
            </a:extLst>
          </p:cNvPr>
          <p:cNvSpPr>
            <a:spLocks noGrp="1"/>
          </p:cNvSpPr>
          <p:nvPr>
            <p:ph type="body" sz="quarter" idx="23" hasCustomPrompt="1"/>
          </p:nvPr>
        </p:nvSpPr>
        <p:spPr>
          <a:xfrm>
            <a:off x="2383462" y="4289857"/>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4" name="Text Placeholder 11">
            <a:extLst>
              <a:ext uri="{FF2B5EF4-FFF2-40B4-BE49-F238E27FC236}">
                <a16:creationId xmlns:a16="http://schemas.microsoft.com/office/drawing/2014/main" id="{3D725C34-0EC8-8646-B18C-DD25F11FE4DB}"/>
              </a:ext>
            </a:extLst>
          </p:cNvPr>
          <p:cNvSpPr>
            <a:spLocks noGrp="1"/>
          </p:cNvSpPr>
          <p:nvPr>
            <p:ph type="body" sz="quarter" idx="24" hasCustomPrompt="1"/>
          </p:nvPr>
        </p:nvSpPr>
        <p:spPr>
          <a:xfrm>
            <a:off x="2383462" y="4787398"/>
            <a:ext cx="3148908"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Insert text here</a:t>
            </a:r>
            <a:endParaRPr lang="en-US"/>
          </a:p>
        </p:txBody>
      </p:sp>
      <p:sp>
        <p:nvSpPr>
          <p:cNvPr id="25" name="Text Placeholder 11">
            <a:extLst>
              <a:ext uri="{FF2B5EF4-FFF2-40B4-BE49-F238E27FC236}">
                <a16:creationId xmlns:a16="http://schemas.microsoft.com/office/drawing/2014/main" id="{CCAEFCC5-E29F-8F45-9466-7C2324994B50}"/>
              </a:ext>
            </a:extLst>
          </p:cNvPr>
          <p:cNvSpPr>
            <a:spLocks noGrp="1"/>
          </p:cNvSpPr>
          <p:nvPr>
            <p:ph type="body" sz="quarter" idx="25" hasCustomPrompt="1"/>
          </p:nvPr>
        </p:nvSpPr>
        <p:spPr>
          <a:xfrm>
            <a:off x="5543521" y="3792316"/>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6" name="Text Placeholder 11">
            <a:extLst>
              <a:ext uri="{FF2B5EF4-FFF2-40B4-BE49-F238E27FC236}">
                <a16:creationId xmlns:a16="http://schemas.microsoft.com/office/drawing/2014/main" id="{3765E4FA-109D-EF46-A269-D052FA8B4E0B}"/>
              </a:ext>
            </a:extLst>
          </p:cNvPr>
          <p:cNvSpPr>
            <a:spLocks noGrp="1"/>
          </p:cNvSpPr>
          <p:nvPr>
            <p:ph type="body" sz="quarter" idx="26" hasCustomPrompt="1"/>
          </p:nvPr>
        </p:nvSpPr>
        <p:spPr>
          <a:xfrm>
            <a:off x="5543521" y="4289857"/>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sp>
        <p:nvSpPr>
          <p:cNvPr id="27" name="Text Placeholder 11">
            <a:extLst>
              <a:ext uri="{FF2B5EF4-FFF2-40B4-BE49-F238E27FC236}">
                <a16:creationId xmlns:a16="http://schemas.microsoft.com/office/drawing/2014/main" id="{E1E267C0-5F02-BC40-A5ED-77F118565745}"/>
              </a:ext>
            </a:extLst>
          </p:cNvPr>
          <p:cNvSpPr>
            <a:spLocks noGrp="1"/>
          </p:cNvSpPr>
          <p:nvPr>
            <p:ph type="body" sz="quarter" idx="27" hasCustomPrompt="1"/>
          </p:nvPr>
        </p:nvSpPr>
        <p:spPr>
          <a:xfrm>
            <a:off x="5543521" y="4787398"/>
            <a:ext cx="672352" cy="255247"/>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78" indent="0">
              <a:buFont typeface="Arial" panose="020B0604020202020204" pitchFamily="34" charset="0"/>
              <a:buNone/>
              <a:defRPr sz="1400" b="0" i="0">
                <a:ln>
                  <a:noFill/>
                </a:ln>
                <a:solidFill>
                  <a:srgbClr val="454546"/>
                </a:solidFill>
                <a:latin typeface="HelveticaNeueLT Pro 45 Lt" panose="020B0403020202020204" pitchFamily="34" charset="77"/>
              </a:defRPr>
            </a:lvl2pPr>
            <a:lvl3pPr marL="914354" indent="0">
              <a:buFont typeface="Arial" panose="020B0604020202020204" pitchFamily="34" charset="0"/>
              <a:buNone/>
              <a:defRPr sz="1400" b="0" i="0">
                <a:solidFill>
                  <a:srgbClr val="454546"/>
                </a:solidFill>
                <a:latin typeface="HelveticaNeueLT Pro 45 Lt" panose="020B0403020202020204" pitchFamily="34" charset="77"/>
              </a:defRPr>
            </a:lvl3pPr>
            <a:lvl4pPr marL="1371532" indent="0">
              <a:buFont typeface="Arial" panose="020B0604020202020204" pitchFamily="34" charset="0"/>
              <a:buNone/>
              <a:defRPr sz="1400" b="0" i="0">
                <a:solidFill>
                  <a:srgbClr val="454546"/>
                </a:solidFill>
                <a:latin typeface="HelveticaNeueLT Pro 45 Lt" panose="020B0403020202020204" pitchFamily="34" charset="77"/>
              </a:defRPr>
            </a:lvl4pPr>
            <a:lvl5pPr marL="1828709" indent="0">
              <a:buNone/>
              <a:defRPr b="0" i="0">
                <a:latin typeface="HelveticaNeueLT Std Thin" panose="020B0403020202020204" pitchFamily="34" charset="0"/>
              </a:defRPr>
            </a:lvl5pPr>
          </a:lstStyle>
          <a:p>
            <a:pPr lvl="0"/>
            <a:r>
              <a:rPr lang="en-GB"/>
              <a:t>#</a:t>
            </a:r>
            <a:endParaRPr lang="en-US"/>
          </a:p>
        </p:txBody>
      </p:sp>
      <p:pic>
        <p:nvPicPr>
          <p:cNvPr id="35" name="Graphic 34">
            <a:extLst>
              <a:ext uri="{FF2B5EF4-FFF2-40B4-BE49-F238E27FC236}">
                <a16:creationId xmlns:a16="http://schemas.microsoft.com/office/drawing/2014/main" id="{D619706E-638F-5546-A799-A8DE39D8CE2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3009" t="62741" r="32075" b="11581"/>
          <a:stretch/>
        </p:blipFill>
        <p:spPr>
          <a:xfrm>
            <a:off x="6866023" y="2759635"/>
            <a:ext cx="5325978" cy="3878396"/>
          </a:xfrm>
          <a:prstGeom prst="rect">
            <a:avLst/>
          </a:prstGeom>
        </p:spPr>
      </p:pic>
      <p:sp>
        <p:nvSpPr>
          <p:cNvPr id="28" name="Graphic 8">
            <a:extLst>
              <a:ext uri="{FF2B5EF4-FFF2-40B4-BE49-F238E27FC236}">
                <a16:creationId xmlns:a16="http://schemas.microsoft.com/office/drawing/2014/main" id="{FD626203-AFC9-944D-AB6E-62F66D9CC2D5}"/>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29" name="Picture 28">
            <a:extLst>
              <a:ext uri="{FF2B5EF4-FFF2-40B4-BE49-F238E27FC236}">
                <a16:creationId xmlns:a16="http://schemas.microsoft.com/office/drawing/2014/main" id="{D7AB498F-5CE8-3D4B-A7E3-7EA12D374B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30" name="Graphic 8">
            <a:extLst>
              <a:ext uri="{FF2B5EF4-FFF2-40B4-BE49-F238E27FC236}">
                <a16:creationId xmlns:a16="http://schemas.microsoft.com/office/drawing/2014/main" id="{5E6DE44C-8AC5-F44E-B4CD-91025DAF7BCE}"/>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242300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Spac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4AD00B6-DB3F-A94F-80AB-5497BFEDCD39}"/>
              </a:ext>
            </a:extLst>
          </p:cNvPr>
          <p:cNvSpPr>
            <a:spLocks noGrp="1"/>
          </p:cNvSpPr>
          <p:nvPr>
            <p:ph type="body" sz="quarter" idx="10" hasCustomPrompt="1"/>
          </p:nvPr>
        </p:nvSpPr>
        <p:spPr>
          <a:xfrm>
            <a:off x="3657600" y="780175"/>
            <a:ext cx="3148908" cy="2932112"/>
          </a:xfrm>
          <a:prstGeom prst="rect">
            <a:avLst/>
          </a:prstGeom>
          <a:ln>
            <a:noFill/>
          </a:ln>
        </p:spPr>
        <p:txBody>
          <a:bodyPr/>
          <a:lstStyle>
            <a:lvl1pPr marL="0" indent="0">
              <a:buNone/>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900" b="0" i="0">
                <a:ln>
                  <a:noFill/>
                </a:ln>
                <a:solidFill>
                  <a:srgbClr val="454546"/>
                </a:solidFill>
                <a:latin typeface="HelveticaNeueLT Pro 55 Roman" panose="020B0604020202020204" pitchFamily="34" charset="77"/>
              </a:defRPr>
            </a:lvl2pPr>
            <a:lvl3pPr marL="914377" indent="0">
              <a:buFont typeface="Arial" panose="020B0604020202020204" pitchFamily="34" charset="0"/>
              <a:buNone/>
              <a:defRPr sz="900" b="0" i="0">
                <a:solidFill>
                  <a:srgbClr val="454546"/>
                </a:solidFill>
                <a:latin typeface="HelveticaNeueLT Pro 55 Roman" panose="020B0604020202020204" pitchFamily="34" charset="77"/>
              </a:defRPr>
            </a:lvl3pPr>
            <a:lvl4pPr marL="1371566" indent="0">
              <a:buFont typeface="Arial" panose="020B0604020202020204" pitchFamily="34" charset="0"/>
              <a:buNone/>
              <a:defRPr sz="900" b="0" i="0">
                <a:solidFill>
                  <a:srgbClr val="454546"/>
                </a:solidFill>
                <a:latin typeface="HelveticaNeueLT Pro 55 Roman" panose="020B0604020202020204" pitchFamily="34" charset="77"/>
              </a:defRPr>
            </a:lvl4pPr>
            <a:lvl5pPr marL="1828755" indent="0">
              <a:buNone/>
              <a:defRPr b="0" i="0">
                <a:latin typeface="HelveticaNeueLT Std Thin" panose="020B0403020202020204" pitchFamily="34" charset="0"/>
              </a:defRPr>
            </a:lvl5pPr>
          </a:lstStyle>
          <a:p>
            <a:pPr lvl="0"/>
            <a:r>
              <a:rPr lang="en-GB"/>
              <a:t>Second level</a:t>
            </a:r>
          </a:p>
          <a:p>
            <a:pPr lvl="1"/>
            <a:r>
              <a:rPr lang="en-GB"/>
              <a:t>Third level</a:t>
            </a:r>
          </a:p>
          <a:p>
            <a:pPr lvl="2"/>
            <a:r>
              <a:rPr lang="en-GB"/>
              <a:t>Fourth level</a:t>
            </a:r>
          </a:p>
          <a:p>
            <a:pPr lvl="3"/>
            <a:r>
              <a:rPr lang="en-GB"/>
              <a:t>Fifth level</a:t>
            </a:r>
            <a:endParaRPr lang="en-US"/>
          </a:p>
        </p:txBody>
      </p:sp>
      <p:sp>
        <p:nvSpPr>
          <p:cNvPr id="6" name="Title 1">
            <a:extLst>
              <a:ext uri="{FF2B5EF4-FFF2-40B4-BE49-F238E27FC236}">
                <a16:creationId xmlns:a16="http://schemas.microsoft.com/office/drawing/2014/main" id="{1C467E4A-CC9D-E041-8263-9CCBD5B47DBE}"/>
              </a:ext>
            </a:extLst>
          </p:cNvPr>
          <p:cNvSpPr>
            <a:spLocks noGrp="1"/>
          </p:cNvSpPr>
          <p:nvPr>
            <p:ph type="title"/>
          </p:nvPr>
        </p:nvSpPr>
        <p:spPr>
          <a:xfrm>
            <a:off x="497523" y="780175"/>
            <a:ext cx="3160077" cy="1979958"/>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10" name="Graphic 9">
            <a:extLst>
              <a:ext uri="{FF2B5EF4-FFF2-40B4-BE49-F238E27FC236}">
                <a16:creationId xmlns:a16="http://schemas.microsoft.com/office/drawing/2014/main" id="{62D08151-A5C6-7141-A74A-90A3B0E8C87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4908" t="62631" r="25523" b="11691"/>
          <a:stretch/>
        </p:blipFill>
        <p:spPr>
          <a:xfrm flipH="1">
            <a:off x="0" y="2760133"/>
            <a:ext cx="6320589" cy="3878396"/>
          </a:xfrm>
          <a:prstGeom prst="rect">
            <a:avLst/>
          </a:prstGeom>
        </p:spPr>
      </p:pic>
      <p:sp>
        <p:nvSpPr>
          <p:cNvPr id="9" name="Graphic 8">
            <a:extLst>
              <a:ext uri="{FF2B5EF4-FFF2-40B4-BE49-F238E27FC236}">
                <a16:creationId xmlns:a16="http://schemas.microsoft.com/office/drawing/2014/main" id="{812567C6-19F3-554E-9384-1BC31C60493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1" name="Picture 10">
            <a:extLst>
              <a:ext uri="{FF2B5EF4-FFF2-40B4-BE49-F238E27FC236}">
                <a16:creationId xmlns:a16="http://schemas.microsoft.com/office/drawing/2014/main" id="{4DB9B8B1-B6D6-7945-ACCD-FAF0925F3CD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3" name="Graphic 8">
            <a:extLst>
              <a:ext uri="{FF2B5EF4-FFF2-40B4-BE49-F238E27FC236}">
                <a16:creationId xmlns:a16="http://schemas.microsoft.com/office/drawing/2014/main" id="{9E115433-946D-8140-86B8-F67C0AB4E7AF}"/>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33070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3F1679-BC23-A749-A1A2-1A4F9116E337}"/>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pic>
        <p:nvPicPr>
          <p:cNvPr id="7" name="Graphic 6">
            <a:extLst>
              <a:ext uri="{FF2B5EF4-FFF2-40B4-BE49-F238E27FC236}">
                <a16:creationId xmlns:a16="http://schemas.microsoft.com/office/drawing/2014/main" id="{C0FE70B6-EEC7-A347-BD89-843E2380954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75589" y="2105855"/>
            <a:ext cx="7243165" cy="3799199"/>
          </a:xfrm>
          <a:prstGeom prst="rect">
            <a:avLst/>
          </a:prstGeom>
        </p:spPr>
      </p:pic>
      <p:sp>
        <p:nvSpPr>
          <p:cNvPr id="11" name="Graphic 10">
            <a:extLst>
              <a:ext uri="{FF2B5EF4-FFF2-40B4-BE49-F238E27FC236}">
                <a16:creationId xmlns:a16="http://schemas.microsoft.com/office/drawing/2014/main" id="{B708AD4B-1DD9-2049-B7BB-9B05BDB0EC17}"/>
              </a:ext>
            </a:extLst>
          </p:cNvPr>
          <p:cNvSpPr/>
          <p:nvPr userDrawn="1"/>
        </p:nvSpPr>
        <p:spPr>
          <a:xfrm>
            <a:off x="-18960" y="5412222"/>
            <a:ext cx="12254029"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a:p>
        </p:txBody>
      </p:sp>
      <p:sp>
        <p:nvSpPr>
          <p:cNvPr id="12" name="Graphic 8">
            <a:extLst>
              <a:ext uri="{FF2B5EF4-FFF2-40B4-BE49-F238E27FC236}">
                <a16:creationId xmlns:a16="http://schemas.microsoft.com/office/drawing/2014/main" id="{FC8C6CD7-4AA1-2D4B-A0C3-0E5A0265E908}"/>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3" name="Picture 12">
            <a:extLst>
              <a:ext uri="{FF2B5EF4-FFF2-40B4-BE49-F238E27FC236}">
                <a16:creationId xmlns:a16="http://schemas.microsoft.com/office/drawing/2014/main" id="{24A55520-AFA8-424D-A10D-F590726805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2670308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loyee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D9B2882-406D-0A4D-BF70-0A3D2EB58AEE}"/>
              </a:ext>
            </a:extLst>
          </p:cNvPr>
          <p:cNvSpPr>
            <a:spLocks noGrp="1"/>
          </p:cNvSpPr>
          <p:nvPr>
            <p:ph type="body" sz="quarter" idx="11" hasCustomPrompt="1"/>
          </p:nvPr>
        </p:nvSpPr>
        <p:spPr>
          <a:xfrm>
            <a:off x="8469127" y="1410227"/>
            <a:ext cx="2036041" cy="258700"/>
          </a:xfrm>
          <a:prstGeom prst="rect">
            <a:avLst/>
          </a:prstGeom>
        </p:spPr>
        <p:txBody>
          <a:bodyPr lIns="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3" name="Text Placeholder 12">
            <a:extLst>
              <a:ext uri="{FF2B5EF4-FFF2-40B4-BE49-F238E27FC236}">
                <a16:creationId xmlns:a16="http://schemas.microsoft.com/office/drawing/2014/main" id="{98B15EC4-7827-AD44-9BF2-5FF8608DDB43}"/>
              </a:ext>
            </a:extLst>
          </p:cNvPr>
          <p:cNvSpPr>
            <a:spLocks noGrp="1"/>
          </p:cNvSpPr>
          <p:nvPr>
            <p:ph type="body" sz="quarter" idx="12" hasCustomPrompt="1"/>
          </p:nvPr>
        </p:nvSpPr>
        <p:spPr>
          <a:xfrm>
            <a:off x="8469127" y="1583687"/>
            <a:ext cx="2036763" cy="258700"/>
          </a:xfrm>
          <a:prstGeom prst="rect">
            <a:avLst/>
          </a:prstGeom>
        </p:spPr>
        <p:txBody>
          <a:bodyPr lIns="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4" name="Text Placeholder 10">
            <a:extLst>
              <a:ext uri="{FF2B5EF4-FFF2-40B4-BE49-F238E27FC236}">
                <a16:creationId xmlns:a16="http://schemas.microsoft.com/office/drawing/2014/main" id="{25FD1F12-AD2C-7341-8AFB-CDB935BA9898}"/>
              </a:ext>
            </a:extLst>
          </p:cNvPr>
          <p:cNvSpPr>
            <a:spLocks noGrp="1"/>
          </p:cNvSpPr>
          <p:nvPr>
            <p:ph type="body" sz="quarter" idx="13" hasCustomPrompt="1"/>
          </p:nvPr>
        </p:nvSpPr>
        <p:spPr>
          <a:xfrm>
            <a:off x="792272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5" name="Text Placeholder 12">
            <a:extLst>
              <a:ext uri="{FF2B5EF4-FFF2-40B4-BE49-F238E27FC236}">
                <a16:creationId xmlns:a16="http://schemas.microsoft.com/office/drawing/2014/main" id="{DEAA0E9D-C17D-9848-AED5-206761E20B8A}"/>
              </a:ext>
            </a:extLst>
          </p:cNvPr>
          <p:cNvSpPr>
            <a:spLocks noGrp="1"/>
          </p:cNvSpPr>
          <p:nvPr>
            <p:ph type="body" sz="quarter" idx="14" hasCustomPrompt="1"/>
          </p:nvPr>
        </p:nvSpPr>
        <p:spPr>
          <a:xfrm>
            <a:off x="792263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6" name="Text Placeholder 10">
            <a:extLst>
              <a:ext uri="{FF2B5EF4-FFF2-40B4-BE49-F238E27FC236}">
                <a16:creationId xmlns:a16="http://schemas.microsoft.com/office/drawing/2014/main" id="{026F6D38-3BF3-A84D-85B0-AF87285D1F22}"/>
              </a:ext>
            </a:extLst>
          </p:cNvPr>
          <p:cNvSpPr>
            <a:spLocks noGrp="1"/>
          </p:cNvSpPr>
          <p:nvPr>
            <p:ph type="body" sz="quarter" idx="15" hasCustomPrompt="1"/>
          </p:nvPr>
        </p:nvSpPr>
        <p:spPr>
          <a:xfrm>
            <a:off x="6087954"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7" name="Text Placeholder 12">
            <a:extLst>
              <a:ext uri="{FF2B5EF4-FFF2-40B4-BE49-F238E27FC236}">
                <a16:creationId xmlns:a16="http://schemas.microsoft.com/office/drawing/2014/main" id="{DD7A5CEC-EC14-9F40-AF5A-DE0DD70F29B7}"/>
              </a:ext>
            </a:extLst>
          </p:cNvPr>
          <p:cNvSpPr>
            <a:spLocks noGrp="1"/>
          </p:cNvSpPr>
          <p:nvPr>
            <p:ph type="body" sz="quarter" idx="16" hasCustomPrompt="1"/>
          </p:nvPr>
        </p:nvSpPr>
        <p:spPr>
          <a:xfrm>
            <a:off x="6087863"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18" name="Text Placeholder 10">
            <a:extLst>
              <a:ext uri="{FF2B5EF4-FFF2-40B4-BE49-F238E27FC236}">
                <a16:creationId xmlns:a16="http://schemas.microsoft.com/office/drawing/2014/main" id="{8C37767A-9381-684B-AFF3-4BC41ACA71ED}"/>
              </a:ext>
            </a:extLst>
          </p:cNvPr>
          <p:cNvSpPr>
            <a:spLocks noGrp="1"/>
          </p:cNvSpPr>
          <p:nvPr>
            <p:ph type="body" sz="quarter" idx="17" hasCustomPrompt="1"/>
          </p:nvPr>
        </p:nvSpPr>
        <p:spPr>
          <a:xfrm>
            <a:off x="419105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19" name="Text Placeholder 12">
            <a:extLst>
              <a:ext uri="{FF2B5EF4-FFF2-40B4-BE49-F238E27FC236}">
                <a16:creationId xmlns:a16="http://schemas.microsoft.com/office/drawing/2014/main" id="{30568923-57EA-3244-993A-D090E73CAC81}"/>
              </a:ext>
            </a:extLst>
          </p:cNvPr>
          <p:cNvSpPr>
            <a:spLocks noGrp="1"/>
          </p:cNvSpPr>
          <p:nvPr>
            <p:ph type="body" sz="quarter" idx="18" hasCustomPrompt="1"/>
          </p:nvPr>
        </p:nvSpPr>
        <p:spPr>
          <a:xfrm>
            <a:off x="419096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0" name="Text Placeholder 10">
            <a:extLst>
              <a:ext uri="{FF2B5EF4-FFF2-40B4-BE49-F238E27FC236}">
                <a16:creationId xmlns:a16="http://schemas.microsoft.com/office/drawing/2014/main" id="{52684357-8BAC-7C47-887A-37917745E901}"/>
              </a:ext>
            </a:extLst>
          </p:cNvPr>
          <p:cNvSpPr>
            <a:spLocks noGrp="1"/>
          </p:cNvSpPr>
          <p:nvPr>
            <p:ph type="body" sz="quarter" idx="19" hasCustomPrompt="1"/>
          </p:nvPr>
        </p:nvSpPr>
        <p:spPr>
          <a:xfrm>
            <a:off x="2361375"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1" name="Text Placeholder 12">
            <a:extLst>
              <a:ext uri="{FF2B5EF4-FFF2-40B4-BE49-F238E27FC236}">
                <a16:creationId xmlns:a16="http://schemas.microsoft.com/office/drawing/2014/main" id="{FE757602-E883-0C46-83AF-8B1CEC8D9CED}"/>
              </a:ext>
            </a:extLst>
          </p:cNvPr>
          <p:cNvSpPr>
            <a:spLocks noGrp="1"/>
          </p:cNvSpPr>
          <p:nvPr>
            <p:ph type="body" sz="quarter" idx="20" hasCustomPrompt="1"/>
          </p:nvPr>
        </p:nvSpPr>
        <p:spPr>
          <a:xfrm>
            <a:off x="2361284"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2" name="Text Placeholder 10">
            <a:extLst>
              <a:ext uri="{FF2B5EF4-FFF2-40B4-BE49-F238E27FC236}">
                <a16:creationId xmlns:a16="http://schemas.microsoft.com/office/drawing/2014/main" id="{E80E63D6-51AF-9342-84DD-2F397CF5E026}"/>
              </a:ext>
            </a:extLst>
          </p:cNvPr>
          <p:cNvSpPr>
            <a:spLocks noGrp="1"/>
          </p:cNvSpPr>
          <p:nvPr>
            <p:ph type="body" sz="quarter" idx="21" hasCustomPrompt="1"/>
          </p:nvPr>
        </p:nvSpPr>
        <p:spPr>
          <a:xfrm>
            <a:off x="517720"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3" name="Text Placeholder 12">
            <a:extLst>
              <a:ext uri="{FF2B5EF4-FFF2-40B4-BE49-F238E27FC236}">
                <a16:creationId xmlns:a16="http://schemas.microsoft.com/office/drawing/2014/main" id="{800E494D-C690-A141-A71E-A48CBF0A61D1}"/>
              </a:ext>
            </a:extLst>
          </p:cNvPr>
          <p:cNvSpPr>
            <a:spLocks noGrp="1"/>
          </p:cNvSpPr>
          <p:nvPr>
            <p:ph type="body" sz="quarter" idx="22" hasCustomPrompt="1"/>
          </p:nvPr>
        </p:nvSpPr>
        <p:spPr>
          <a:xfrm>
            <a:off x="517629"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4" name="Text Placeholder 10">
            <a:extLst>
              <a:ext uri="{FF2B5EF4-FFF2-40B4-BE49-F238E27FC236}">
                <a16:creationId xmlns:a16="http://schemas.microsoft.com/office/drawing/2014/main" id="{A23863FE-952A-244D-90F7-688D9A0DDD22}"/>
              </a:ext>
            </a:extLst>
          </p:cNvPr>
          <p:cNvSpPr>
            <a:spLocks noGrp="1"/>
          </p:cNvSpPr>
          <p:nvPr>
            <p:ph type="body" sz="quarter" idx="23" hasCustomPrompt="1"/>
          </p:nvPr>
        </p:nvSpPr>
        <p:spPr>
          <a:xfrm>
            <a:off x="792272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5" name="Text Placeholder 12">
            <a:extLst>
              <a:ext uri="{FF2B5EF4-FFF2-40B4-BE49-F238E27FC236}">
                <a16:creationId xmlns:a16="http://schemas.microsoft.com/office/drawing/2014/main" id="{A60A29BA-89A0-BA4C-A5D2-BF6E7D66D826}"/>
              </a:ext>
            </a:extLst>
          </p:cNvPr>
          <p:cNvSpPr>
            <a:spLocks noGrp="1"/>
          </p:cNvSpPr>
          <p:nvPr>
            <p:ph type="body" sz="quarter" idx="24" hasCustomPrompt="1"/>
          </p:nvPr>
        </p:nvSpPr>
        <p:spPr>
          <a:xfrm>
            <a:off x="792263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6" name="Text Placeholder 10">
            <a:extLst>
              <a:ext uri="{FF2B5EF4-FFF2-40B4-BE49-F238E27FC236}">
                <a16:creationId xmlns:a16="http://schemas.microsoft.com/office/drawing/2014/main" id="{89898E1A-7B68-F04E-8DF9-7DF4AC3F2022}"/>
              </a:ext>
            </a:extLst>
          </p:cNvPr>
          <p:cNvSpPr>
            <a:spLocks noGrp="1"/>
          </p:cNvSpPr>
          <p:nvPr>
            <p:ph type="body" sz="quarter" idx="25" hasCustomPrompt="1"/>
          </p:nvPr>
        </p:nvSpPr>
        <p:spPr>
          <a:xfrm>
            <a:off x="6087954"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7" name="Text Placeholder 12">
            <a:extLst>
              <a:ext uri="{FF2B5EF4-FFF2-40B4-BE49-F238E27FC236}">
                <a16:creationId xmlns:a16="http://schemas.microsoft.com/office/drawing/2014/main" id="{FE65C65B-35EF-AF42-937E-CB58BD9F5DC3}"/>
              </a:ext>
            </a:extLst>
          </p:cNvPr>
          <p:cNvSpPr>
            <a:spLocks noGrp="1"/>
          </p:cNvSpPr>
          <p:nvPr>
            <p:ph type="body" sz="quarter" idx="26" hasCustomPrompt="1"/>
          </p:nvPr>
        </p:nvSpPr>
        <p:spPr>
          <a:xfrm>
            <a:off x="6087863"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28" name="Text Placeholder 10">
            <a:extLst>
              <a:ext uri="{FF2B5EF4-FFF2-40B4-BE49-F238E27FC236}">
                <a16:creationId xmlns:a16="http://schemas.microsoft.com/office/drawing/2014/main" id="{E8818411-28B7-E348-8FC0-16EA9B5CD6E8}"/>
              </a:ext>
            </a:extLst>
          </p:cNvPr>
          <p:cNvSpPr>
            <a:spLocks noGrp="1"/>
          </p:cNvSpPr>
          <p:nvPr>
            <p:ph type="body" sz="quarter" idx="27" hasCustomPrompt="1"/>
          </p:nvPr>
        </p:nvSpPr>
        <p:spPr>
          <a:xfrm>
            <a:off x="419105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29" name="Text Placeholder 12">
            <a:extLst>
              <a:ext uri="{FF2B5EF4-FFF2-40B4-BE49-F238E27FC236}">
                <a16:creationId xmlns:a16="http://schemas.microsoft.com/office/drawing/2014/main" id="{1D298B64-DB9D-7D4F-85F5-13A6775E23B2}"/>
              </a:ext>
            </a:extLst>
          </p:cNvPr>
          <p:cNvSpPr>
            <a:spLocks noGrp="1"/>
          </p:cNvSpPr>
          <p:nvPr>
            <p:ph type="body" sz="quarter" idx="28" hasCustomPrompt="1"/>
          </p:nvPr>
        </p:nvSpPr>
        <p:spPr>
          <a:xfrm>
            <a:off x="419096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0" name="Text Placeholder 10">
            <a:extLst>
              <a:ext uri="{FF2B5EF4-FFF2-40B4-BE49-F238E27FC236}">
                <a16:creationId xmlns:a16="http://schemas.microsoft.com/office/drawing/2014/main" id="{CA7EE175-F504-A241-BB9E-4B63D9421241}"/>
              </a:ext>
            </a:extLst>
          </p:cNvPr>
          <p:cNvSpPr>
            <a:spLocks noGrp="1"/>
          </p:cNvSpPr>
          <p:nvPr>
            <p:ph type="body" sz="quarter" idx="29" hasCustomPrompt="1"/>
          </p:nvPr>
        </p:nvSpPr>
        <p:spPr>
          <a:xfrm>
            <a:off x="2361375"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1" name="Text Placeholder 12">
            <a:extLst>
              <a:ext uri="{FF2B5EF4-FFF2-40B4-BE49-F238E27FC236}">
                <a16:creationId xmlns:a16="http://schemas.microsoft.com/office/drawing/2014/main" id="{33A5E4BB-C47B-5146-8E48-1E9A4ED09F28}"/>
              </a:ext>
            </a:extLst>
          </p:cNvPr>
          <p:cNvSpPr>
            <a:spLocks noGrp="1"/>
          </p:cNvSpPr>
          <p:nvPr>
            <p:ph type="body" sz="quarter" idx="30" hasCustomPrompt="1"/>
          </p:nvPr>
        </p:nvSpPr>
        <p:spPr>
          <a:xfrm>
            <a:off x="2361284"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2" name="Text Placeholder 10">
            <a:extLst>
              <a:ext uri="{FF2B5EF4-FFF2-40B4-BE49-F238E27FC236}">
                <a16:creationId xmlns:a16="http://schemas.microsoft.com/office/drawing/2014/main" id="{CDFCD2CC-774B-7C45-B5EF-4845C476F627}"/>
              </a:ext>
            </a:extLst>
          </p:cNvPr>
          <p:cNvSpPr>
            <a:spLocks noGrp="1"/>
          </p:cNvSpPr>
          <p:nvPr>
            <p:ph type="body" sz="quarter" idx="31" hasCustomPrompt="1"/>
          </p:nvPr>
        </p:nvSpPr>
        <p:spPr>
          <a:xfrm>
            <a:off x="517720"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33" name="Text Placeholder 12">
            <a:extLst>
              <a:ext uri="{FF2B5EF4-FFF2-40B4-BE49-F238E27FC236}">
                <a16:creationId xmlns:a16="http://schemas.microsoft.com/office/drawing/2014/main" id="{54099D0C-11DE-564E-87CD-3D7CA122E369}"/>
              </a:ext>
            </a:extLst>
          </p:cNvPr>
          <p:cNvSpPr>
            <a:spLocks noGrp="1"/>
          </p:cNvSpPr>
          <p:nvPr>
            <p:ph type="body" sz="quarter" idx="32" hasCustomPrompt="1"/>
          </p:nvPr>
        </p:nvSpPr>
        <p:spPr>
          <a:xfrm>
            <a:off x="517629"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3" name="Picture Placeholder 2">
            <a:extLst>
              <a:ext uri="{FF2B5EF4-FFF2-40B4-BE49-F238E27FC236}">
                <a16:creationId xmlns:a16="http://schemas.microsoft.com/office/drawing/2014/main" id="{98E5176D-C25B-0B4F-9953-18721D7311C3}"/>
              </a:ext>
            </a:extLst>
          </p:cNvPr>
          <p:cNvSpPr>
            <a:spLocks noGrp="1"/>
          </p:cNvSpPr>
          <p:nvPr>
            <p:ph type="pic" sz="quarter" idx="33"/>
          </p:nvPr>
        </p:nvSpPr>
        <p:spPr>
          <a:xfrm>
            <a:off x="518540" y="2107292"/>
            <a:ext cx="1643869" cy="1058862"/>
          </a:xfrm>
          <a:prstGeom prst="rect">
            <a:avLst/>
          </a:prstGeom>
          <a:noFill/>
        </p:spPr>
        <p:txBody>
          <a:bodyPr/>
          <a:lstStyle>
            <a:lvl1pPr>
              <a:defRPr sz="1000" b="0" i="0">
                <a:latin typeface="HelveticaNeueLT Pro 55 Roman" panose="020B0604020202020204" pitchFamily="34" charset="77"/>
              </a:defRPr>
            </a:lvl1pPr>
          </a:lstStyle>
          <a:p>
            <a:endParaRPr lang="en-US"/>
          </a:p>
        </p:txBody>
      </p:sp>
      <p:sp>
        <p:nvSpPr>
          <p:cNvPr id="34" name="Picture Placeholder 2">
            <a:extLst>
              <a:ext uri="{FF2B5EF4-FFF2-40B4-BE49-F238E27FC236}">
                <a16:creationId xmlns:a16="http://schemas.microsoft.com/office/drawing/2014/main" id="{3034D6EA-24FA-B44E-B175-A69466B69136}"/>
              </a:ext>
            </a:extLst>
          </p:cNvPr>
          <p:cNvSpPr>
            <a:spLocks noGrp="1"/>
          </p:cNvSpPr>
          <p:nvPr>
            <p:ph type="pic" sz="quarter" idx="34"/>
          </p:nvPr>
        </p:nvSpPr>
        <p:spPr>
          <a:xfrm>
            <a:off x="2361401"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5" name="Picture Placeholder 2">
            <a:extLst>
              <a:ext uri="{FF2B5EF4-FFF2-40B4-BE49-F238E27FC236}">
                <a16:creationId xmlns:a16="http://schemas.microsoft.com/office/drawing/2014/main" id="{F6C71354-D9C6-0944-A6F7-99F3174B5B91}"/>
              </a:ext>
            </a:extLst>
          </p:cNvPr>
          <p:cNvSpPr>
            <a:spLocks noGrp="1"/>
          </p:cNvSpPr>
          <p:nvPr>
            <p:ph type="pic" sz="quarter" idx="35"/>
          </p:nvPr>
        </p:nvSpPr>
        <p:spPr>
          <a:xfrm>
            <a:off x="4197453" y="2107292"/>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37" name="Picture Placeholder 2">
            <a:extLst>
              <a:ext uri="{FF2B5EF4-FFF2-40B4-BE49-F238E27FC236}">
                <a16:creationId xmlns:a16="http://schemas.microsoft.com/office/drawing/2014/main" id="{5FA04993-DD2D-FE4F-9418-231283FBC620}"/>
              </a:ext>
            </a:extLst>
          </p:cNvPr>
          <p:cNvSpPr>
            <a:spLocks noGrp="1"/>
          </p:cNvSpPr>
          <p:nvPr>
            <p:ph type="pic" sz="quarter" idx="37"/>
          </p:nvPr>
        </p:nvSpPr>
        <p:spPr>
          <a:xfrm>
            <a:off x="7927464"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8" name="Picture Placeholder 2">
            <a:extLst>
              <a:ext uri="{FF2B5EF4-FFF2-40B4-BE49-F238E27FC236}">
                <a16:creationId xmlns:a16="http://schemas.microsoft.com/office/drawing/2014/main" id="{F831207F-DC8C-AA47-AFC2-667CF2F429E4}"/>
              </a:ext>
            </a:extLst>
          </p:cNvPr>
          <p:cNvSpPr>
            <a:spLocks noGrp="1"/>
          </p:cNvSpPr>
          <p:nvPr>
            <p:ph type="pic" sz="quarter" idx="38"/>
          </p:nvPr>
        </p:nvSpPr>
        <p:spPr>
          <a:xfrm>
            <a:off x="518540"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39" name="Picture Placeholder 2">
            <a:extLst>
              <a:ext uri="{FF2B5EF4-FFF2-40B4-BE49-F238E27FC236}">
                <a16:creationId xmlns:a16="http://schemas.microsoft.com/office/drawing/2014/main" id="{A2F6536A-9693-E841-AD61-8C359448084F}"/>
              </a:ext>
            </a:extLst>
          </p:cNvPr>
          <p:cNvSpPr>
            <a:spLocks noGrp="1"/>
          </p:cNvSpPr>
          <p:nvPr>
            <p:ph type="pic" sz="quarter" idx="39"/>
          </p:nvPr>
        </p:nvSpPr>
        <p:spPr>
          <a:xfrm>
            <a:off x="2361401"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0" name="Picture Placeholder 2">
            <a:extLst>
              <a:ext uri="{FF2B5EF4-FFF2-40B4-BE49-F238E27FC236}">
                <a16:creationId xmlns:a16="http://schemas.microsoft.com/office/drawing/2014/main" id="{28EFB759-7961-0F4B-9DA2-9B07D82B3B79}"/>
              </a:ext>
            </a:extLst>
          </p:cNvPr>
          <p:cNvSpPr>
            <a:spLocks noGrp="1"/>
          </p:cNvSpPr>
          <p:nvPr>
            <p:ph type="pic" sz="quarter" idx="40"/>
          </p:nvPr>
        </p:nvSpPr>
        <p:spPr>
          <a:xfrm>
            <a:off x="4197453"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1" name="Picture Placeholder 2">
            <a:extLst>
              <a:ext uri="{FF2B5EF4-FFF2-40B4-BE49-F238E27FC236}">
                <a16:creationId xmlns:a16="http://schemas.microsoft.com/office/drawing/2014/main" id="{F10325A2-6AE5-2B40-BA16-62A41FF09948}"/>
              </a:ext>
            </a:extLst>
          </p:cNvPr>
          <p:cNvSpPr>
            <a:spLocks noGrp="1"/>
          </p:cNvSpPr>
          <p:nvPr>
            <p:ph type="pic" sz="quarter" idx="41"/>
          </p:nvPr>
        </p:nvSpPr>
        <p:spPr>
          <a:xfrm>
            <a:off x="6085092"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2" name="Picture Placeholder 2">
            <a:extLst>
              <a:ext uri="{FF2B5EF4-FFF2-40B4-BE49-F238E27FC236}">
                <a16:creationId xmlns:a16="http://schemas.microsoft.com/office/drawing/2014/main" id="{48548331-C398-0441-8680-2BC2E34EA6B7}"/>
              </a:ext>
            </a:extLst>
          </p:cNvPr>
          <p:cNvSpPr>
            <a:spLocks noGrp="1"/>
          </p:cNvSpPr>
          <p:nvPr>
            <p:ph type="pic" sz="quarter" idx="42"/>
          </p:nvPr>
        </p:nvSpPr>
        <p:spPr>
          <a:xfrm>
            <a:off x="7927464"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3" name="Picture Placeholder 2">
            <a:extLst>
              <a:ext uri="{FF2B5EF4-FFF2-40B4-BE49-F238E27FC236}">
                <a16:creationId xmlns:a16="http://schemas.microsoft.com/office/drawing/2014/main" id="{DD52C364-564D-1C4F-82AA-CD456091DD55}"/>
              </a:ext>
            </a:extLst>
          </p:cNvPr>
          <p:cNvSpPr>
            <a:spLocks noGrp="1"/>
          </p:cNvSpPr>
          <p:nvPr>
            <p:ph type="pic" sz="quarter" idx="43"/>
          </p:nvPr>
        </p:nvSpPr>
        <p:spPr>
          <a:xfrm>
            <a:off x="6632170" y="78286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4" name="Text Placeholder 10">
            <a:extLst>
              <a:ext uri="{FF2B5EF4-FFF2-40B4-BE49-F238E27FC236}">
                <a16:creationId xmlns:a16="http://schemas.microsoft.com/office/drawing/2014/main" id="{34A5EC81-F5AA-BD4F-AD20-F610E3D2A6A9}"/>
              </a:ext>
            </a:extLst>
          </p:cNvPr>
          <p:cNvSpPr>
            <a:spLocks noGrp="1"/>
          </p:cNvSpPr>
          <p:nvPr>
            <p:ph type="body" sz="quarter" idx="44" hasCustomPrompt="1"/>
          </p:nvPr>
        </p:nvSpPr>
        <p:spPr>
          <a:xfrm>
            <a:off x="9759476" y="3280528"/>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5" name="Text Placeholder 12">
            <a:extLst>
              <a:ext uri="{FF2B5EF4-FFF2-40B4-BE49-F238E27FC236}">
                <a16:creationId xmlns:a16="http://schemas.microsoft.com/office/drawing/2014/main" id="{F8D452BD-BCAB-8E4B-8F90-5D25276410E3}"/>
              </a:ext>
            </a:extLst>
          </p:cNvPr>
          <p:cNvSpPr>
            <a:spLocks noGrp="1"/>
          </p:cNvSpPr>
          <p:nvPr>
            <p:ph type="body" sz="quarter" idx="45" hasCustomPrompt="1"/>
          </p:nvPr>
        </p:nvSpPr>
        <p:spPr>
          <a:xfrm>
            <a:off x="9759385" y="3453988"/>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6" name="Text Placeholder 10">
            <a:extLst>
              <a:ext uri="{FF2B5EF4-FFF2-40B4-BE49-F238E27FC236}">
                <a16:creationId xmlns:a16="http://schemas.microsoft.com/office/drawing/2014/main" id="{3C461A69-4097-4449-90FF-4E186AE70D69}"/>
              </a:ext>
            </a:extLst>
          </p:cNvPr>
          <p:cNvSpPr>
            <a:spLocks noGrp="1"/>
          </p:cNvSpPr>
          <p:nvPr>
            <p:ph type="body" sz="quarter" idx="46" hasCustomPrompt="1"/>
          </p:nvPr>
        </p:nvSpPr>
        <p:spPr>
          <a:xfrm>
            <a:off x="9759476" y="5210980"/>
            <a:ext cx="1644569" cy="258700"/>
          </a:xfrm>
          <a:prstGeom prst="rect">
            <a:avLst/>
          </a:prstGeom>
        </p:spPr>
        <p:txBody>
          <a:bodyPr lIns="0" rIns="90000"/>
          <a:lstStyle>
            <a:lvl1pPr marL="0" indent="0">
              <a:buNone/>
              <a:defRPr sz="1200" b="1" i="0">
                <a:solidFill>
                  <a:srgbClr val="D43900"/>
                </a:solidFill>
                <a:latin typeface="HelveticaNeueLT Pro 55 Roman" panose="020B0604020202020204" pitchFamily="34" charset="77"/>
              </a:defRPr>
            </a:lvl1pPr>
            <a:lvl2pPr marL="457189" indent="0">
              <a:buNone/>
              <a:defRPr b="1" i="1">
                <a:solidFill>
                  <a:srgbClr val="C85412"/>
                </a:solidFill>
                <a:latin typeface="HelveticaNeueLT Std Cn" panose="020B0604020202020204" pitchFamily="34" charset="0"/>
              </a:defRPr>
            </a:lvl2pPr>
            <a:lvl3pPr>
              <a:defRPr b="1" i="1">
                <a:solidFill>
                  <a:srgbClr val="C85412"/>
                </a:solidFill>
                <a:latin typeface="HelveticaNeueLT Std Cn" panose="020B0604020202020204" pitchFamily="34" charset="0"/>
              </a:defRPr>
            </a:lvl3pPr>
            <a:lvl4pPr>
              <a:defRPr b="1" i="1">
                <a:solidFill>
                  <a:srgbClr val="C85412"/>
                </a:solidFill>
                <a:latin typeface="HelveticaNeueLT Std Cn" panose="020B0604020202020204" pitchFamily="34" charset="0"/>
              </a:defRPr>
            </a:lvl4pPr>
            <a:lvl5pPr>
              <a:defRPr b="1" i="1">
                <a:solidFill>
                  <a:srgbClr val="C85412"/>
                </a:solidFill>
                <a:latin typeface="HelveticaNeueLT Std Cn" panose="020B0604020202020204" pitchFamily="34" charset="0"/>
              </a:defRPr>
            </a:lvl5pPr>
          </a:lstStyle>
          <a:p>
            <a:pPr lvl="0"/>
            <a:r>
              <a:rPr lang="en-GB"/>
              <a:t>Name Surname</a:t>
            </a:r>
          </a:p>
        </p:txBody>
      </p:sp>
      <p:sp>
        <p:nvSpPr>
          <p:cNvPr id="47" name="Text Placeholder 12">
            <a:extLst>
              <a:ext uri="{FF2B5EF4-FFF2-40B4-BE49-F238E27FC236}">
                <a16:creationId xmlns:a16="http://schemas.microsoft.com/office/drawing/2014/main" id="{8CF0C9D9-5593-DE4A-8CDE-70AC8BAEB3F3}"/>
              </a:ext>
            </a:extLst>
          </p:cNvPr>
          <p:cNvSpPr>
            <a:spLocks noGrp="1"/>
          </p:cNvSpPr>
          <p:nvPr>
            <p:ph type="body" sz="quarter" idx="47" hasCustomPrompt="1"/>
          </p:nvPr>
        </p:nvSpPr>
        <p:spPr>
          <a:xfrm>
            <a:off x="9759385" y="5384440"/>
            <a:ext cx="1645152" cy="258700"/>
          </a:xfrm>
          <a:prstGeom prst="rect">
            <a:avLst/>
          </a:prstGeom>
        </p:spPr>
        <p:txBody>
          <a:bodyPr lIns="0" rIns="90000"/>
          <a:lstStyle>
            <a:lvl1pPr marL="0" indent="0">
              <a:buNone/>
              <a:defRPr sz="900" b="0" i="0">
                <a:solidFill>
                  <a:srgbClr val="454546"/>
                </a:solidFill>
                <a:latin typeface="HelveticaNeueLT Pro 55 Roman" panose="020B0604020202020204" pitchFamily="34" charset="77"/>
              </a:defRPr>
            </a:lvl1pPr>
            <a:lvl2pPr marL="457189" indent="0">
              <a:buNone/>
              <a:defRPr sz="1200" b="0" i="0">
                <a:solidFill>
                  <a:srgbClr val="20201E"/>
                </a:solidFill>
                <a:latin typeface="HelveticaNeueLT Std Lt" panose="020B0403020202020204" pitchFamily="34" charset="0"/>
              </a:defRPr>
            </a:lvl2pPr>
            <a:lvl3pPr marL="914377" indent="0">
              <a:buNone/>
              <a:defRPr sz="1200" b="0" i="0">
                <a:solidFill>
                  <a:srgbClr val="20201E"/>
                </a:solidFill>
                <a:latin typeface="HelveticaNeueLT Std Lt" panose="020B0403020202020204" pitchFamily="34" charset="0"/>
              </a:defRPr>
            </a:lvl3pPr>
            <a:lvl4pPr marL="1371566" indent="0">
              <a:buNone/>
              <a:defRPr sz="1200" b="0" i="0">
                <a:solidFill>
                  <a:srgbClr val="20201E"/>
                </a:solidFill>
                <a:latin typeface="HelveticaNeueLT Std Lt" panose="020B0403020202020204" pitchFamily="34" charset="0"/>
              </a:defRPr>
            </a:lvl4pPr>
            <a:lvl5pPr marL="1828755" indent="0">
              <a:buNone/>
              <a:defRPr sz="1200" b="0" i="0">
                <a:solidFill>
                  <a:srgbClr val="20201E"/>
                </a:solidFill>
                <a:latin typeface="HelveticaNeueLT Std Lt" panose="020B0403020202020204" pitchFamily="34" charset="0"/>
              </a:defRPr>
            </a:lvl5pPr>
          </a:lstStyle>
          <a:p>
            <a:pPr lvl="0"/>
            <a:r>
              <a:rPr lang="en-GB"/>
              <a:t>Job title</a:t>
            </a:r>
            <a:endParaRPr lang="en-US"/>
          </a:p>
        </p:txBody>
      </p:sp>
      <p:sp>
        <p:nvSpPr>
          <p:cNvPr id="48" name="Picture Placeholder 2">
            <a:extLst>
              <a:ext uri="{FF2B5EF4-FFF2-40B4-BE49-F238E27FC236}">
                <a16:creationId xmlns:a16="http://schemas.microsoft.com/office/drawing/2014/main" id="{130CC36B-383B-694A-B2BC-DC26B0643A4B}"/>
              </a:ext>
            </a:extLst>
          </p:cNvPr>
          <p:cNvSpPr>
            <a:spLocks noGrp="1"/>
          </p:cNvSpPr>
          <p:nvPr>
            <p:ph type="pic" sz="quarter" idx="48"/>
          </p:nvPr>
        </p:nvSpPr>
        <p:spPr>
          <a:xfrm>
            <a:off x="9764216" y="2107292"/>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49" name="Picture Placeholder 2">
            <a:extLst>
              <a:ext uri="{FF2B5EF4-FFF2-40B4-BE49-F238E27FC236}">
                <a16:creationId xmlns:a16="http://schemas.microsoft.com/office/drawing/2014/main" id="{426D85E2-E3EC-D747-8E19-BC2E5FD68A65}"/>
              </a:ext>
            </a:extLst>
          </p:cNvPr>
          <p:cNvSpPr>
            <a:spLocks noGrp="1"/>
          </p:cNvSpPr>
          <p:nvPr>
            <p:ph type="pic" sz="quarter" idx="49"/>
          </p:nvPr>
        </p:nvSpPr>
        <p:spPr>
          <a:xfrm>
            <a:off x="9764216" y="4037744"/>
            <a:ext cx="1643869" cy="1058862"/>
          </a:xfrm>
          <a:prstGeom prst="rect">
            <a:avLst/>
          </a:prstGeom>
        </p:spPr>
        <p:txBody>
          <a:bodyPr/>
          <a:lstStyle>
            <a:lvl1pPr>
              <a:defRPr sz="1000" b="0" i="0">
                <a:latin typeface="HelveticaNeueLT Pro 55 Roman" panose="020B0604020202020204" pitchFamily="34" charset="77"/>
              </a:defRPr>
            </a:lvl1pPr>
          </a:lstStyle>
          <a:p>
            <a:endParaRPr lang="en-US"/>
          </a:p>
        </p:txBody>
      </p:sp>
      <p:sp>
        <p:nvSpPr>
          <p:cNvPr id="54" name="Picture Placeholder 2">
            <a:extLst>
              <a:ext uri="{FF2B5EF4-FFF2-40B4-BE49-F238E27FC236}">
                <a16:creationId xmlns:a16="http://schemas.microsoft.com/office/drawing/2014/main" id="{D3FB89E4-0732-7D42-91C8-E83FB0AD2176}"/>
              </a:ext>
            </a:extLst>
          </p:cNvPr>
          <p:cNvSpPr>
            <a:spLocks noGrp="1"/>
          </p:cNvSpPr>
          <p:nvPr>
            <p:ph type="pic" sz="quarter" idx="50"/>
          </p:nvPr>
        </p:nvSpPr>
        <p:spPr>
          <a:xfrm>
            <a:off x="6056733" y="2111646"/>
            <a:ext cx="1643869" cy="1058862"/>
          </a:xfrm>
          <a:prstGeom prst="rect">
            <a:avLst/>
          </a:prstGeom>
        </p:spPr>
        <p:txBody>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000" b="0" i="0">
                <a:latin typeface="HelveticaNeueLT Pro 55 Roman" panose="020B0604020202020204" pitchFamily="34" charset="77"/>
              </a:defRPr>
            </a:lvl1pPr>
          </a:lstStyle>
          <a:p>
            <a:endParaRPr lang="en-US"/>
          </a:p>
        </p:txBody>
      </p:sp>
      <p:sp>
        <p:nvSpPr>
          <p:cNvPr id="51" name="Title 1">
            <a:extLst>
              <a:ext uri="{FF2B5EF4-FFF2-40B4-BE49-F238E27FC236}">
                <a16:creationId xmlns:a16="http://schemas.microsoft.com/office/drawing/2014/main" id="{7E10C71C-B001-1F40-81C7-6144E4A8925B}"/>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50" name="Graphic 8">
            <a:extLst>
              <a:ext uri="{FF2B5EF4-FFF2-40B4-BE49-F238E27FC236}">
                <a16:creationId xmlns:a16="http://schemas.microsoft.com/office/drawing/2014/main" id="{B99A3AB4-A3F9-BC4E-A682-AD83BC40AFD6}"/>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55" name="Picture 54">
            <a:extLst>
              <a:ext uri="{FF2B5EF4-FFF2-40B4-BE49-F238E27FC236}">
                <a16:creationId xmlns:a16="http://schemas.microsoft.com/office/drawing/2014/main" id="{DA73BD2E-D4CD-9B4F-8F58-FBA169103E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56" name="Graphic 8">
            <a:extLst>
              <a:ext uri="{FF2B5EF4-FFF2-40B4-BE49-F238E27FC236}">
                <a16:creationId xmlns:a16="http://schemas.microsoft.com/office/drawing/2014/main" id="{BFC956DC-D257-9E4E-A49F-277F9133887A}"/>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240835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Copy_Bullet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BE0F4E-7F52-BF43-AF16-31579F5CC45F}"/>
              </a:ext>
            </a:extLst>
          </p:cNvPr>
          <p:cNvSpPr>
            <a:spLocks noGrp="1"/>
          </p:cNvSpPr>
          <p:nvPr>
            <p:ph type="pic" sz="quarter" idx="10"/>
          </p:nvPr>
        </p:nvSpPr>
        <p:spPr>
          <a:xfrm>
            <a:off x="0" y="0"/>
            <a:ext cx="12192000" cy="6858000"/>
          </a:xfrm>
          <a:prstGeom prst="rect">
            <a:avLst/>
          </a:prstGeom>
        </p:spPr>
        <p:txBody>
          <a:bodyPr/>
          <a:lstStyle>
            <a:lvl1pPr>
              <a:defRPr sz="1000" b="0" i="0">
                <a:latin typeface="HelveticaNeueLT Pro 45 Lt" panose="020B0403020202020204" pitchFamily="34" charset="77"/>
              </a:defRPr>
            </a:lvl1pPr>
          </a:lstStyle>
          <a:p>
            <a:endParaRPr lang="en-US"/>
          </a:p>
        </p:txBody>
      </p:sp>
      <p:sp>
        <p:nvSpPr>
          <p:cNvPr id="9" name="Text Placeholder 11">
            <a:extLst>
              <a:ext uri="{FF2B5EF4-FFF2-40B4-BE49-F238E27FC236}">
                <a16:creationId xmlns:a16="http://schemas.microsoft.com/office/drawing/2014/main" id="{40614858-C7E0-384B-835C-E29EEB6B5850}"/>
              </a:ext>
            </a:extLst>
          </p:cNvPr>
          <p:cNvSpPr>
            <a:spLocks noGrp="1"/>
          </p:cNvSpPr>
          <p:nvPr>
            <p:ph type="body" sz="quarter" idx="11"/>
          </p:nvPr>
        </p:nvSpPr>
        <p:spPr>
          <a:xfrm>
            <a:off x="627024" y="2410182"/>
            <a:ext cx="5043199" cy="2024936"/>
          </a:xfrm>
          <a:prstGeom prst="rect">
            <a:avLst/>
          </a:prstGeom>
          <a:ln>
            <a:noFill/>
          </a:ln>
        </p:spPr>
        <p:txBody>
          <a:bodyPr/>
          <a:lstStyle>
            <a:lvl1pPr marL="0" indent="0">
              <a:buNone/>
              <a:defRPr sz="1200" b="0" i="0">
                <a:solidFill>
                  <a:srgbClr val="D43900"/>
                </a:solidFill>
                <a:latin typeface="HelveticaNeueLT Pro 65 Md"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0" name="Text Placeholder 11">
            <a:extLst>
              <a:ext uri="{FF2B5EF4-FFF2-40B4-BE49-F238E27FC236}">
                <a16:creationId xmlns:a16="http://schemas.microsoft.com/office/drawing/2014/main" id="{09C47B6E-226B-D145-B819-97EEF7D88F7A}"/>
              </a:ext>
            </a:extLst>
          </p:cNvPr>
          <p:cNvSpPr>
            <a:spLocks noGrp="1"/>
          </p:cNvSpPr>
          <p:nvPr>
            <p:ph type="body" sz="quarter" idx="12"/>
          </p:nvPr>
        </p:nvSpPr>
        <p:spPr>
          <a:xfrm>
            <a:off x="627024" y="4595737"/>
            <a:ext cx="5043199" cy="228034"/>
          </a:xfrm>
          <a:prstGeom prst="rect">
            <a:avLst/>
          </a:prstGeom>
          <a:ln>
            <a:noFill/>
          </a:ln>
        </p:spPr>
        <p:txBody>
          <a:bodyPr/>
          <a:lstStyle>
            <a:lvl1pPr marL="0" indent="0">
              <a:buNone/>
              <a:defRPr sz="1400" b="1" i="0">
                <a:solidFill>
                  <a:srgbClr val="D43900"/>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2" name="Text Placeholder 11">
            <a:extLst>
              <a:ext uri="{FF2B5EF4-FFF2-40B4-BE49-F238E27FC236}">
                <a16:creationId xmlns:a16="http://schemas.microsoft.com/office/drawing/2014/main" id="{60F38ADB-7D45-C04A-9FF2-6847299BBE4E}"/>
              </a:ext>
            </a:extLst>
          </p:cNvPr>
          <p:cNvSpPr>
            <a:spLocks noGrp="1"/>
          </p:cNvSpPr>
          <p:nvPr>
            <p:ph type="body" sz="quarter" idx="13"/>
          </p:nvPr>
        </p:nvSpPr>
        <p:spPr>
          <a:xfrm>
            <a:off x="627023" y="4978510"/>
            <a:ext cx="5043199" cy="867691"/>
          </a:xfrm>
          <a:prstGeom prst="rect">
            <a:avLst/>
          </a:prstGeom>
          <a:ln>
            <a:noFill/>
          </a:ln>
        </p:spPr>
        <p:txBody>
          <a:bodyPr numCol="2"/>
          <a:lstStyle>
            <a:lvl1pPr marL="285750" indent="-285750">
              <a:buFont typeface="Arial" panose="020B0604020202020204" pitchFamily="34" charset="0"/>
              <a:buChar char="•"/>
              <a:defRPr sz="900" b="0" i="0">
                <a:solidFill>
                  <a:srgbClr val="454546"/>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20201E"/>
                </a:solidFill>
                <a:latin typeface="HelveticaNeueLT Std Lt" panose="020B0403020202020204" pitchFamily="34" charset="0"/>
              </a:defRPr>
            </a:lvl3pPr>
            <a:lvl4pPr marL="1371566" indent="0">
              <a:buFont typeface="Arial" panose="020B0604020202020204" pitchFamily="34" charset="0"/>
              <a:buNone/>
              <a:defRPr sz="1400" b="0" i="0">
                <a:solidFill>
                  <a:srgbClr val="20201E"/>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13" name="Title 1">
            <a:extLst>
              <a:ext uri="{FF2B5EF4-FFF2-40B4-BE49-F238E27FC236}">
                <a16:creationId xmlns:a16="http://schemas.microsoft.com/office/drawing/2014/main" id="{C3F8C096-AD1C-0447-AE59-B87B6C8B04F7}"/>
              </a:ext>
            </a:extLst>
          </p:cNvPr>
          <p:cNvSpPr>
            <a:spLocks noGrp="1"/>
          </p:cNvSpPr>
          <p:nvPr>
            <p:ph type="title"/>
          </p:nvPr>
        </p:nvSpPr>
        <p:spPr>
          <a:xfrm>
            <a:off x="497523" y="780175"/>
            <a:ext cx="5043199" cy="637747"/>
          </a:xfrm>
          <a:prstGeom prst="rect">
            <a:avLst/>
          </a:prstGeom>
        </p:spPr>
        <p:txBody>
          <a:bodyPr anchor="t"/>
          <a:lstStyle>
            <a:lvl1pPr>
              <a:defRPr sz="2500" b="0" i="0">
                <a:solidFill>
                  <a:srgbClr val="D43900"/>
                </a:solidFill>
                <a:latin typeface="HelveticaNeueLT Pro 55 Roman"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 style</a:t>
            </a:r>
            <a:endParaRPr lang="en-US"/>
          </a:p>
        </p:txBody>
      </p:sp>
      <p:sp>
        <p:nvSpPr>
          <p:cNvPr id="11" name="Graphic 8">
            <a:extLst>
              <a:ext uri="{FF2B5EF4-FFF2-40B4-BE49-F238E27FC236}">
                <a16:creationId xmlns:a16="http://schemas.microsoft.com/office/drawing/2014/main" id="{CE017349-6332-F542-8569-72C62C533BB2}"/>
              </a:ext>
            </a:extLst>
          </p:cNvPr>
          <p:cNvSpPr/>
          <p:nvPr userDrawn="1"/>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id="{DA20E2F9-0C35-C44E-8270-04CECE5597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
        <p:nvSpPr>
          <p:cNvPr id="16" name="Graphic 8">
            <a:extLst>
              <a:ext uri="{FF2B5EF4-FFF2-40B4-BE49-F238E27FC236}">
                <a16:creationId xmlns:a16="http://schemas.microsoft.com/office/drawing/2014/main" id="{199809D2-0842-F24F-A021-446B3F0A0EA3}"/>
              </a:ext>
            </a:extLst>
          </p:cNvPr>
          <p:cNvSpPr/>
          <p:nvPr userDrawn="1"/>
        </p:nvSpPr>
        <p:spPr>
          <a:xfrm>
            <a:off x="-19212" y="6232997"/>
            <a:ext cx="12247465" cy="405034"/>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12254226 w 12254226"/>
              <a:gd name="connsiteY18" fmla="*/ 659972 h 659972"/>
              <a:gd name="connsiteX19" fmla="*/ 12248288 w 12254226"/>
              <a:gd name="connsiteY19" fmla="*/ 0 h 659972"/>
              <a:gd name="connsiteX0" fmla="*/ 12248288 w 12248288"/>
              <a:gd name="connsiteY0" fmla="*/ 0 h 410972"/>
              <a:gd name="connsiteX1" fmla="*/ 10302690 w 12248288"/>
              <a:gd name="connsiteY1" fmla="*/ 0 h 410972"/>
              <a:gd name="connsiteX2" fmla="*/ 10264600 w 12248288"/>
              <a:gd name="connsiteY2" fmla="*/ 2097 h 410972"/>
              <a:gd name="connsiteX3" fmla="*/ 10227494 w 12248288"/>
              <a:gd name="connsiteY3" fmla="*/ 8549 h 410972"/>
              <a:gd name="connsiteX4" fmla="*/ 10191209 w 12248288"/>
              <a:gd name="connsiteY4" fmla="*/ 18873 h 410972"/>
              <a:gd name="connsiteX5" fmla="*/ 10156566 w 12248288"/>
              <a:gd name="connsiteY5" fmla="*/ 33229 h 410972"/>
              <a:gd name="connsiteX6" fmla="*/ 10123729 w 12248288"/>
              <a:gd name="connsiteY6" fmla="*/ 51456 h 410972"/>
              <a:gd name="connsiteX7" fmla="*/ 10092863 w 12248288"/>
              <a:gd name="connsiteY7" fmla="*/ 73232 h 410972"/>
              <a:gd name="connsiteX8" fmla="*/ 10064459 w 12248288"/>
              <a:gd name="connsiteY8" fmla="*/ 98557 h 410972"/>
              <a:gd name="connsiteX9" fmla="*/ 9859064 w 12248288"/>
              <a:gd name="connsiteY9" fmla="*/ 306639 h 410972"/>
              <a:gd name="connsiteX10" fmla="*/ 9830660 w 12248288"/>
              <a:gd name="connsiteY10" fmla="*/ 331964 h 410972"/>
              <a:gd name="connsiteX11" fmla="*/ 9799793 w 12248288"/>
              <a:gd name="connsiteY11" fmla="*/ 353740 h 410972"/>
              <a:gd name="connsiteX12" fmla="*/ 9766956 w 12248288"/>
              <a:gd name="connsiteY12" fmla="*/ 371806 h 410972"/>
              <a:gd name="connsiteX13" fmla="*/ 9732314 w 12248288"/>
              <a:gd name="connsiteY13" fmla="*/ 386162 h 410972"/>
              <a:gd name="connsiteX14" fmla="*/ 9696193 w 12248288"/>
              <a:gd name="connsiteY14" fmla="*/ 396646 h 410972"/>
              <a:gd name="connsiteX15" fmla="*/ 9658924 w 12248288"/>
              <a:gd name="connsiteY15" fmla="*/ 402937 h 410972"/>
              <a:gd name="connsiteX16" fmla="*/ 9620833 w 12248288"/>
              <a:gd name="connsiteY16" fmla="*/ 405034 h 410972"/>
              <a:gd name="connsiteX17" fmla="*/ 0 w 12248288"/>
              <a:gd name="connsiteY17" fmla="*/ 410972 h 410972"/>
              <a:gd name="connsiteX18" fmla="*/ 12248288 w 12248288"/>
              <a:gd name="connsiteY18" fmla="*/ 0 h 410972"/>
              <a:gd name="connsiteX0" fmla="*/ 12156848 w 12156848"/>
              <a:gd name="connsiteY0" fmla="*/ 0 h 502412"/>
              <a:gd name="connsiteX1" fmla="*/ 10211250 w 12156848"/>
              <a:gd name="connsiteY1" fmla="*/ 0 h 502412"/>
              <a:gd name="connsiteX2" fmla="*/ 10173160 w 12156848"/>
              <a:gd name="connsiteY2" fmla="*/ 2097 h 502412"/>
              <a:gd name="connsiteX3" fmla="*/ 10136054 w 12156848"/>
              <a:gd name="connsiteY3" fmla="*/ 8549 h 502412"/>
              <a:gd name="connsiteX4" fmla="*/ 10099769 w 12156848"/>
              <a:gd name="connsiteY4" fmla="*/ 18873 h 502412"/>
              <a:gd name="connsiteX5" fmla="*/ 10065126 w 12156848"/>
              <a:gd name="connsiteY5" fmla="*/ 33229 h 502412"/>
              <a:gd name="connsiteX6" fmla="*/ 10032289 w 12156848"/>
              <a:gd name="connsiteY6" fmla="*/ 51456 h 502412"/>
              <a:gd name="connsiteX7" fmla="*/ 10001423 w 12156848"/>
              <a:gd name="connsiteY7" fmla="*/ 73232 h 502412"/>
              <a:gd name="connsiteX8" fmla="*/ 9973019 w 12156848"/>
              <a:gd name="connsiteY8" fmla="*/ 98557 h 502412"/>
              <a:gd name="connsiteX9" fmla="*/ 9767624 w 12156848"/>
              <a:gd name="connsiteY9" fmla="*/ 306639 h 502412"/>
              <a:gd name="connsiteX10" fmla="*/ 9739220 w 12156848"/>
              <a:gd name="connsiteY10" fmla="*/ 331964 h 502412"/>
              <a:gd name="connsiteX11" fmla="*/ 9708353 w 12156848"/>
              <a:gd name="connsiteY11" fmla="*/ 353740 h 502412"/>
              <a:gd name="connsiteX12" fmla="*/ 9675516 w 12156848"/>
              <a:gd name="connsiteY12" fmla="*/ 371806 h 502412"/>
              <a:gd name="connsiteX13" fmla="*/ 9640874 w 12156848"/>
              <a:gd name="connsiteY13" fmla="*/ 386162 h 502412"/>
              <a:gd name="connsiteX14" fmla="*/ 9604753 w 12156848"/>
              <a:gd name="connsiteY14" fmla="*/ 396646 h 502412"/>
              <a:gd name="connsiteX15" fmla="*/ 9567484 w 12156848"/>
              <a:gd name="connsiteY15" fmla="*/ 402937 h 502412"/>
              <a:gd name="connsiteX16" fmla="*/ 9529393 w 12156848"/>
              <a:gd name="connsiteY16" fmla="*/ 405034 h 502412"/>
              <a:gd name="connsiteX17" fmla="*/ 0 w 12156848"/>
              <a:gd name="connsiteY17" fmla="*/ 502412 h 502412"/>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395320 h 405034"/>
              <a:gd name="connsiteX0" fmla="*/ 12173324 w 12173324"/>
              <a:gd name="connsiteY0" fmla="*/ 0 h 428271"/>
              <a:gd name="connsiteX1" fmla="*/ 10227726 w 12173324"/>
              <a:gd name="connsiteY1" fmla="*/ 0 h 428271"/>
              <a:gd name="connsiteX2" fmla="*/ 10189636 w 12173324"/>
              <a:gd name="connsiteY2" fmla="*/ 2097 h 428271"/>
              <a:gd name="connsiteX3" fmla="*/ 10152530 w 12173324"/>
              <a:gd name="connsiteY3" fmla="*/ 8549 h 428271"/>
              <a:gd name="connsiteX4" fmla="*/ 10116245 w 12173324"/>
              <a:gd name="connsiteY4" fmla="*/ 18873 h 428271"/>
              <a:gd name="connsiteX5" fmla="*/ 10081602 w 12173324"/>
              <a:gd name="connsiteY5" fmla="*/ 33229 h 428271"/>
              <a:gd name="connsiteX6" fmla="*/ 10048765 w 12173324"/>
              <a:gd name="connsiteY6" fmla="*/ 51456 h 428271"/>
              <a:gd name="connsiteX7" fmla="*/ 10017899 w 12173324"/>
              <a:gd name="connsiteY7" fmla="*/ 73232 h 428271"/>
              <a:gd name="connsiteX8" fmla="*/ 9989495 w 12173324"/>
              <a:gd name="connsiteY8" fmla="*/ 98557 h 428271"/>
              <a:gd name="connsiteX9" fmla="*/ 9784100 w 12173324"/>
              <a:gd name="connsiteY9" fmla="*/ 306639 h 428271"/>
              <a:gd name="connsiteX10" fmla="*/ 9755696 w 12173324"/>
              <a:gd name="connsiteY10" fmla="*/ 331964 h 428271"/>
              <a:gd name="connsiteX11" fmla="*/ 9724829 w 12173324"/>
              <a:gd name="connsiteY11" fmla="*/ 353740 h 428271"/>
              <a:gd name="connsiteX12" fmla="*/ 9691992 w 12173324"/>
              <a:gd name="connsiteY12" fmla="*/ 371806 h 428271"/>
              <a:gd name="connsiteX13" fmla="*/ 9657350 w 12173324"/>
              <a:gd name="connsiteY13" fmla="*/ 386162 h 428271"/>
              <a:gd name="connsiteX14" fmla="*/ 9621229 w 12173324"/>
              <a:gd name="connsiteY14" fmla="*/ 396646 h 428271"/>
              <a:gd name="connsiteX15" fmla="*/ 9583960 w 12173324"/>
              <a:gd name="connsiteY15" fmla="*/ 402937 h 428271"/>
              <a:gd name="connsiteX16" fmla="*/ 9545869 w 12173324"/>
              <a:gd name="connsiteY16" fmla="*/ 405034 h 428271"/>
              <a:gd name="connsiteX17" fmla="*/ 0 w 12173324"/>
              <a:gd name="connsiteY17" fmla="*/ 428271 h 428271"/>
              <a:gd name="connsiteX0" fmla="*/ 12173324 w 12173324"/>
              <a:gd name="connsiteY0" fmla="*/ 0 h 405034"/>
              <a:gd name="connsiteX1" fmla="*/ 10227726 w 12173324"/>
              <a:gd name="connsiteY1" fmla="*/ 0 h 405034"/>
              <a:gd name="connsiteX2" fmla="*/ 10189636 w 12173324"/>
              <a:gd name="connsiteY2" fmla="*/ 2097 h 405034"/>
              <a:gd name="connsiteX3" fmla="*/ 10152530 w 12173324"/>
              <a:gd name="connsiteY3" fmla="*/ 8549 h 405034"/>
              <a:gd name="connsiteX4" fmla="*/ 10116245 w 12173324"/>
              <a:gd name="connsiteY4" fmla="*/ 18873 h 405034"/>
              <a:gd name="connsiteX5" fmla="*/ 10081602 w 12173324"/>
              <a:gd name="connsiteY5" fmla="*/ 33229 h 405034"/>
              <a:gd name="connsiteX6" fmla="*/ 10048765 w 12173324"/>
              <a:gd name="connsiteY6" fmla="*/ 51456 h 405034"/>
              <a:gd name="connsiteX7" fmla="*/ 10017899 w 12173324"/>
              <a:gd name="connsiteY7" fmla="*/ 73232 h 405034"/>
              <a:gd name="connsiteX8" fmla="*/ 9989495 w 12173324"/>
              <a:gd name="connsiteY8" fmla="*/ 98557 h 405034"/>
              <a:gd name="connsiteX9" fmla="*/ 9784100 w 12173324"/>
              <a:gd name="connsiteY9" fmla="*/ 306639 h 405034"/>
              <a:gd name="connsiteX10" fmla="*/ 9755696 w 12173324"/>
              <a:gd name="connsiteY10" fmla="*/ 331964 h 405034"/>
              <a:gd name="connsiteX11" fmla="*/ 9724829 w 12173324"/>
              <a:gd name="connsiteY11" fmla="*/ 353740 h 405034"/>
              <a:gd name="connsiteX12" fmla="*/ 9691992 w 12173324"/>
              <a:gd name="connsiteY12" fmla="*/ 371806 h 405034"/>
              <a:gd name="connsiteX13" fmla="*/ 9657350 w 12173324"/>
              <a:gd name="connsiteY13" fmla="*/ 386162 h 405034"/>
              <a:gd name="connsiteX14" fmla="*/ 9621229 w 12173324"/>
              <a:gd name="connsiteY14" fmla="*/ 396646 h 405034"/>
              <a:gd name="connsiteX15" fmla="*/ 9583960 w 12173324"/>
              <a:gd name="connsiteY15" fmla="*/ 402937 h 405034"/>
              <a:gd name="connsiteX16" fmla="*/ 9545869 w 12173324"/>
              <a:gd name="connsiteY16" fmla="*/ 405034 h 405034"/>
              <a:gd name="connsiteX17" fmla="*/ 0 w 12173324"/>
              <a:gd name="connsiteY17" fmla="*/ 403558 h 405034"/>
              <a:gd name="connsiteX0" fmla="*/ 12247465 w 12247465"/>
              <a:gd name="connsiteY0" fmla="*/ 0 h 405034"/>
              <a:gd name="connsiteX1" fmla="*/ 10301867 w 12247465"/>
              <a:gd name="connsiteY1" fmla="*/ 0 h 405034"/>
              <a:gd name="connsiteX2" fmla="*/ 10263777 w 12247465"/>
              <a:gd name="connsiteY2" fmla="*/ 2097 h 405034"/>
              <a:gd name="connsiteX3" fmla="*/ 10226671 w 12247465"/>
              <a:gd name="connsiteY3" fmla="*/ 8549 h 405034"/>
              <a:gd name="connsiteX4" fmla="*/ 10190386 w 12247465"/>
              <a:gd name="connsiteY4" fmla="*/ 18873 h 405034"/>
              <a:gd name="connsiteX5" fmla="*/ 10155743 w 12247465"/>
              <a:gd name="connsiteY5" fmla="*/ 33229 h 405034"/>
              <a:gd name="connsiteX6" fmla="*/ 10122906 w 12247465"/>
              <a:gd name="connsiteY6" fmla="*/ 51456 h 405034"/>
              <a:gd name="connsiteX7" fmla="*/ 10092040 w 12247465"/>
              <a:gd name="connsiteY7" fmla="*/ 73232 h 405034"/>
              <a:gd name="connsiteX8" fmla="*/ 10063636 w 12247465"/>
              <a:gd name="connsiteY8" fmla="*/ 98557 h 405034"/>
              <a:gd name="connsiteX9" fmla="*/ 9858241 w 12247465"/>
              <a:gd name="connsiteY9" fmla="*/ 306639 h 405034"/>
              <a:gd name="connsiteX10" fmla="*/ 9829837 w 12247465"/>
              <a:gd name="connsiteY10" fmla="*/ 331964 h 405034"/>
              <a:gd name="connsiteX11" fmla="*/ 9798970 w 12247465"/>
              <a:gd name="connsiteY11" fmla="*/ 353740 h 405034"/>
              <a:gd name="connsiteX12" fmla="*/ 9766133 w 12247465"/>
              <a:gd name="connsiteY12" fmla="*/ 371806 h 405034"/>
              <a:gd name="connsiteX13" fmla="*/ 9731491 w 12247465"/>
              <a:gd name="connsiteY13" fmla="*/ 386162 h 405034"/>
              <a:gd name="connsiteX14" fmla="*/ 9695370 w 12247465"/>
              <a:gd name="connsiteY14" fmla="*/ 396646 h 405034"/>
              <a:gd name="connsiteX15" fmla="*/ 9658101 w 12247465"/>
              <a:gd name="connsiteY15" fmla="*/ 402937 h 405034"/>
              <a:gd name="connsiteX16" fmla="*/ 9620010 w 12247465"/>
              <a:gd name="connsiteY16" fmla="*/ 405034 h 405034"/>
              <a:gd name="connsiteX17" fmla="*/ 0 w 12247465"/>
              <a:gd name="connsiteY17" fmla="*/ 403558 h 40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47465" h="405034">
                <a:moveTo>
                  <a:pt x="12247465" y="0"/>
                </a:moveTo>
                <a:lnTo>
                  <a:pt x="10301867" y="0"/>
                </a:lnTo>
                <a:lnTo>
                  <a:pt x="10263777" y="2097"/>
                </a:lnTo>
                <a:lnTo>
                  <a:pt x="10226671" y="8549"/>
                </a:lnTo>
                <a:lnTo>
                  <a:pt x="10190386" y="18873"/>
                </a:lnTo>
                <a:lnTo>
                  <a:pt x="10155743" y="33229"/>
                </a:lnTo>
                <a:lnTo>
                  <a:pt x="10122906" y="51456"/>
                </a:lnTo>
                <a:lnTo>
                  <a:pt x="10092040" y="73232"/>
                </a:lnTo>
                <a:lnTo>
                  <a:pt x="10063636" y="98557"/>
                </a:lnTo>
                <a:lnTo>
                  <a:pt x="9858241" y="306639"/>
                </a:lnTo>
                <a:lnTo>
                  <a:pt x="9829837" y="331964"/>
                </a:lnTo>
                <a:lnTo>
                  <a:pt x="9798970" y="353740"/>
                </a:lnTo>
                <a:lnTo>
                  <a:pt x="9766133" y="371806"/>
                </a:lnTo>
                <a:lnTo>
                  <a:pt x="9731491" y="386162"/>
                </a:lnTo>
                <a:lnTo>
                  <a:pt x="9695370" y="396646"/>
                </a:lnTo>
                <a:lnTo>
                  <a:pt x="9658101" y="402937"/>
                </a:lnTo>
                <a:lnTo>
                  <a:pt x="9620010" y="405034"/>
                </a:lnTo>
                <a:lnTo>
                  <a:pt x="0" y="403558"/>
                </a:lnTo>
              </a:path>
            </a:pathLst>
          </a:custGeom>
          <a:noFill/>
          <a:ln w="16417" cap="flat">
            <a:solidFill>
              <a:srgbClr val="FFBF22"/>
            </a:solidFill>
            <a:prstDash val="solid"/>
            <a:miter/>
          </a:ln>
        </p:spPr>
        <p:txBody>
          <a:bodyPr rtlCol="0" anchor="ctr"/>
          <a:lstStyle/>
          <a:p>
            <a:endParaRPr lang="en-GB"/>
          </a:p>
        </p:txBody>
      </p:sp>
    </p:spTree>
    <p:extLst>
      <p:ext uri="{BB962C8B-B14F-4D97-AF65-F5344CB8AC3E}">
        <p14:creationId xmlns:p14="http://schemas.microsoft.com/office/powerpoint/2010/main" val="2053373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rge Text _ Bulle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8ED66F-0EB9-EB4F-A569-6553307991A4}"/>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B05D63-EF16-2143-86ED-6E9D01BA1583}"/>
              </a:ext>
            </a:extLst>
          </p:cNvPr>
          <p:cNvSpPr>
            <a:spLocks noGrp="1"/>
          </p:cNvSpPr>
          <p:nvPr>
            <p:ph type="title" hasCustomPrompt="1"/>
          </p:nvPr>
        </p:nvSpPr>
        <p:spPr>
          <a:xfrm>
            <a:off x="-423332" y="714006"/>
            <a:ext cx="5466532" cy="4822721"/>
          </a:xfrm>
          <a:prstGeom prst="rect">
            <a:avLst/>
          </a:prstGeom>
        </p:spPr>
        <p:txBody>
          <a:bodyPr anchor="t"/>
          <a:lstStyle>
            <a:lvl1pPr algn="r">
              <a:defRPr sz="8800" b="0" i="0">
                <a:solidFill>
                  <a:schemeClr val="bg1"/>
                </a:solidFill>
                <a:latin typeface="HelveticaNeueLT Pro 65 Md" panose="020B0604020202020204" pitchFamily="34" charset="77"/>
                <a:ea typeface="Helvetica Neue Condensed" panose="02000503000000020004" pitchFamily="2" charset="0"/>
                <a:cs typeface="Helvetica Neue Condensed" panose="02000503000000020004" pitchFamily="2" charset="0"/>
              </a:defRPr>
            </a:lvl1pPr>
          </a:lstStyle>
          <a:p>
            <a:r>
              <a:rPr lang="en-GB"/>
              <a:t>CLICK TO EDIT MASTER TITLE</a:t>
            </a:r>
            <a:endParaRPr lang="en-US"/>
          </a:p>
        </p:txBody>
      </p:sp>
      <p:sp>
        <p:nvSpPr>
          <p:cNvPr id="6" name="Text Placeholder 11">
            <a:extLst>
              <a:ext uri="{FF2B5EF4-FFF2-40B4-BE49-F238E27FC236}">
                <a16:creationId xmlns:a16="http://schemas.microsoft.com/office/drawing/2014/main" id="{7CB0A175-8000-8045-8A36-936A38EAF87E}"/>
              </a:ext>
            </a:extLst>
          </p:cNvPr>
          <p:cNvSpPr>
            <a:spLocks noGrp="1"/>
          </p:cNvSpPr>
          <p:nvPr>
            <p:ph type="body" sz="quarter" idx="12"/>
          </p:nvPr>
        </p:nvSpPr>
        <p:spPr>
          <a:xfrm>
            <a:off x="7603067" y="1047700"/>
            <a:ext cx="4199466" cy="4131734"/>
          </a:xfrm>
          <a:prstGeom prst="rect">
            <a:avLst/>
          </a:prstGeom>
          <a:ln>
            <a:noFill/>
          </a:ln>
        </p:spPr>
        <p:txBody>
          <a:bodyPr anchor="ctr"/>
          <a:lstStyle>
            <a:lvl1pPr marL="171450" indent="-171450">
              <a:buFont typeface="Arial" panose="020B0604020202020204" pitchFamily="34" charset="0"/>
              <a:buChar char="•"/>
              <a:defRPr sz="2000" b="1" i="0">
                <a:solidFill>
                  <a:schemeClr val="bg1"/>
                </a:solidFill>
                <a:latin typeface="HelveticaNeueLT Pro 55 Roman" panose="020B0604020202020204" pitchFamily="34" charset="77"/>
              </a:defRPr>
            </a:lvl1pPr>
            <a:lvl2pPr marL="457189" indent="0">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a:buFont typeface="Arial" panose="020B0604020202020204" pitchFamily="34" charset="0"/>
              <a:buNone/>
              <a:defRPr sz="1400" b="0" i="0">
                <a:solidFill>
                  <a:srgbClr val="E8BC28"/>
                </a:solidFill>
                <a:latin typeface="HelveticaNeueLT Std Lt" panose="020B0403020202020204" pitchFamily="34" charset="0"/>
              </a:defRPr>
            </a:lvl3pPr>
            <a:lvl4pPr marL="1371566" indent="0">
              <a:buFont typeface="Arial" panose="020B0604020202020204" pitchFamily="34" charset="0"/>
              <a:buNone/>
              <a:defRPr sz="1400" b="0" i="0">
                <a:solidFill>
                  <a:srgbClr val="E8BC28"/>
                </a:solidFill>
                <a:latin typeface="HelveticaNeueLT Std Lt" panose="020B0403020202020204" pitchFamily="34" charset="0"/>
              </a:defRPr>
            </a:lvl4pPr>
            <a:lvl5pPr marL="1828755" indent="0">
              <a:buNone/>
              <a:defRPr b="0" i="0">
                <a:latin typeface="HelveticaNeueLT Std Thin" panose="020B0403020202020204" pitchFamily="34" charset="0"/>
              </a:defRPr>
            </a:lvl5pPr>
          </a:lstStyle>
          <a:p>
            <a:pPr lvl="0"/>
            <a:endParaRPr lang="en-US"/>
          </a:p>
        </p:txBody>
      </p:sp>
      <p:sp>
        <p:nvSpPr>
          <p:cNvPr id="2" name="Graphic 8">
            <a:extLst>
              <a:ext uri="{FF2B5EF4-FFF2-40B4-BE49-F238E27FC236}">
                <a16:creationId xmlns:a16="http://schemas.microsoft.com/office/drawing/2014/main" id="{55FB7182-4019-DE41-A880-E1CDC4DFA6FD}"/>
              </a:ext>
            </a:extLst>
          </p:cNvPr>
          <p:cNvSpPr/>
          <p:nvPr/>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10" name="Picture 9">
            <a:extLst>
              <a:ext uri="{FF2B5EF4-FFF2-40B4-BE49-F238E27FC236}">
                <a16:creationId xmlns:a16="http://schemas.microsoft.com/office/drawing/2014/main" id="{B2F7E903-E228-C44B-8744-A3D78527E6D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340993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204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706" r:id="rId4"/>
    <p:sldLayoutId id="2147483664" r:id="rId5"/>
    <p:sldLayoutId id="2147483665" r:id="rId6"/>
    <p:sldLayoutId id="2147483666" r:id="rId7"/>
    <p:sldLayoutId id="2147483667" r:id="rId8"/>
    <p:sldLayoutId id="2147483686" r:id="rId9"/>
    <p:sldLayoutId id="2147483675" r:id="rId10"/>
    <p:sldLayoutId id="2147483676" r:id="rId11"/>
    <p:sldLayoutId id="2147483684" r:id="rId12"/>
    <p:sldLayoutId id="2147483677" r:id="rId13"/>
    <p:sldLayoutId id="2147483687" r:id="rId14"/>
    <p:sldLayoutId id="2147483681" r:id="rId15"/>
    <p:sldLayoutId id="2147483683" r:id="rId16"/>
    <p:sldLayoutId id="2147483685" r:id="rId17"/>
    <p:sldLayoutId id="2147483682" r:id="rId18"/>
    <p:sldLayoutId id="2147483680" r:id="rId19"/>
    <p:sldLayoutId id="2147483690" r:id="rId20"/>
    <p:sldLayoutId id="2147483691" r:id="rId21"/>
    <p:sldLayoutId id="2147483707" r:id="rId22"/>
    <p:sldLayoutId id="2147483688" r:id="rId23"/>
    <p:sldLayoutId id="2147483678" r:id="rId24"/>
    <p:sldLayoutId id="2147483679" r:id="rId25"/>
    <p:sldLayoutId id="2147483705" r:id="rId26"/>
    <p:sldLayoutId id="2147483693" r:id="rId2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mailto:Andrew.Miller@nationalgrideso.com" TargetMode="External"/><Relationship Id="rId3" Type="http://schemas.openxmlformats.org/officeDocument/2006/relationships/hyperlink" Target="mailto:Andrew.Dobbie2@nationalgrideso.com" TargetMode="External"/><Relationship Id="rId7" Type="http://schemas.openxmlformats.org/officeDocument/2006/relationships/hyperlink" Target="mailto:Joseph.Findlay@nationalgrideso.com" TargetMode="External"/><Relationship Id="rId12" Type="http://schemas.openxmlformats.org/officeDocument/2006/relationships/image" Target="../media/image68.png"/><Relationship Id="rId2" Type="http://schemas.openxmlformats.org/officeDocument/2006/relationships/hyperlink" Target="mailto:emrmodelling@nationalgrideso.com" TargetMode="External"/><Relationship Id="rId1" Type="http://schemas.openxmlformats.org/officeDocument/2006/relationships/slideLayout" Target="../slideLayouts/slideLayout19.xml"/><Relationship Id="rId6" Type="http://schemas.openxmlformats.org/officeDocument/2006/relationships/hyperlink" Target="mailto:daniel.drew1@nationalgrideso.com" TargetMode="External"/><Relationship Id="rId11" Type="http://schemas.openxmlformats.org/officeDocument/2006/relationships/image" Target="../media/image67.jpeg"/><Relationship Id="rId5" Type="http://schemas.openxmlformats.org/officeDocument/2006/relationships/hyperlink" Target="mailto:Gareth.D.Lloyd@nationalgrideso.com" TargetMode="External"/><Relationship Id="rId10" Type="http://schemas.openxmlformats.org/officeDocument/2006/relationships/image" Target="../media/image66.jpeg"/><Relationship Id="rId4" Type="http://schemas.openxmlformats.org/officeDocument/2006/relationships/image" Target="../media/image64.png"/><Relationship Id="rId9" Type="http://schemas.openxmlformats.org/officeDocument/2006/relationships/image" Target="../media/image65.jpeg"/></Relationships>
</file>

<file path=ppt/slides/_rels/slide2.xml.rels><?xml version="1.0" encoding="UTF-8" standalone="yes"?>
<Relationships xmlns="http://schemas.openxmlformats.org/package/2006/relationships"><Relationship Id="rId8" Type="http://schemas.openxmlformats.org/officeDocument/2006/relationships/hyperlink" Target="mailto:rebecca.yang@nationalgrideso.com" TargetMode="External"/><Relationship Id="rId13" Type="http://schemas.openxmlformats.org/officeDocument/2006/relationships/image" Target="../media/image14.png"/><Relationship Id="rId18" Type="http://schemas.openxmlformats.org/officeDocument/2006/relationships/image" Target="../media/image18.jpeg"/><Relationship Id="rId3" Type="http://schemas.openxmlformats.org/officeDocument/2006/relationships/hyperlink" Target="mailto:Cian.Mcleavey-Reville@nationalgrideso.com" TargetMode="External"/><Relationship Id="rId7" Type="http://schemas.openxmlformats.org/officeDocument/2006/relationships/hyperlink" Target="mailto:Cathy.fraser@nationalgrideso.com" TargetMode="Externa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hyperlink" Target="mailto:claire.dykta@nationalgrideso.com" TargetMode="External"/><Relationship Id="rId16" Type="http://schemas.openxmlformats.org/officeDocument/2006/relationships/hyperlink" Target="mailto:amy.Weltevreden@nationalgrideso.com" TargetMode="External"/><Relationship Id="rId20" Type="http://schemas.openxmlformats.org/officeDocument/2006/relationships/image" Target="../media/image20.jpeg"/><Relationship Id="rId1" Type="http://schemas.openxmlformats.org/officeDocument/2006/relationships/slideLayout" Target="../slideLayouts/slideLayout19.xml"/><Relationship Id="rId6" Type="http://schemas.openxmlformats.org/officeDocument/2006/relationships/hyperlink" Target="mailto:Jamie.Webb@nationalgrideso.com" TargetMode="External"/><Relationship Id="rId11" Type="http://schemas.openxmlformats.org/officeDocument/2006/relationships/image" Target="../media/image12.jpeg"/><Relationship Id="rId5" Type="http://schemas.openxmlformats.org/officeDocument/2006/relationships/hyperlink" Target="mailto:Cian.mcleavey-reville@nationalgrideso.com" TargetMode="External"/><Relationship Id="rId15" Type="http://schemas.openxmlformats.org/officeDocument/2006/relationships/image" Target="../media/image16.jpeg"/><Relationship Id="rId10" Type="http://schemas.openxmlformats.org/officeDocument/2006/relationships/hyperlink" Target="mailto:Rob.marshall@nationalgrideso.com" TargetMode="External"/><Relationship Id="rId19" Type="http://schemas.openxmlformats.org/officeDocument/2006/relationships/image" Target="../media/image19.png"/><Relationship Id="rId4" Type="http://schemas.openxmlformats.org/officeDocument/2006/relationships/hyperlink" Target="mailto:Jon.Wisdom@nationalgrideso.com" TargetMode="External"/><Relationship Id="rId9" Type="http://schemas.openxmlformats.org/officeDocument/2006/relationships/hyperlink" Target="mailto:Andrew.Dobbie2@nationalgrideso.com" TargetMode="External"/><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hyperlink" Target="mailto:box.SQSS@nationalgrideso.com" TargetMode="External"/><Relationship Id="rId13" Type="http://schemas.openxmlformats.org/officeDocument/2006/relationships/hyperlink" Target="mailto:Rob.marshall@nationalgrideso.com" TargetMode="External"/><Relationship Id="rId18" Type="http://schemas.openxmlformats.org/officeDocument/2006/relationships/hyperlink" Target="mailto:nina.Bhogal@nationalgrideso.com" TargetMode="External"/><Relationship Id="rId26" Type="http://schemas.openxmlformats.org/officeDocument/2006/relationships/image" Target="../media/image26.jpeg"/><Relationship Id="rId3" Type="http://schemas.openxmlformats.org/officeDocument/2006/relationships/hyperlink" Target="mailto:BSUoS.queries@nationalgrideso.com" TargetMode="External"/><Relationship Id="rId21" Type="http://schemas.openxmlformats.org/officeDocument/2006/relationships/hyperlink" Target="mailto:nick.everitt@nationalgrideso.com" TargetMode="External"/><Relationship Id="rId7" Type="http://schemas.openxmlformats.org/officeDocument/2006/relationships/hyperlink" Target="mailto:Grid.Code@nationalgrideso.com" TargetMode="External"/><Relationship Id="rId12" Type="http://schemas.openxmlformats.org/officeDocument/2006/relationships/hyperlink" Target="mailto:Commercial.Operation@nationalgrideso.com" TargetMode="External"/><Relationship Id="rId17" Type="http://schemas.openxmlformats.org/officeDocument/2006/relationships/hyperlink" Target="mailto:steve.k.miller@nationalgrideso.com" TargetMode="External"/><Relationship Id="rId25" Type="http://schemas.openxmlformats.org/officeDocument/2006/relationships/image" Target="../media/image25.jpeg"/><Relationship Id="rId2" Type="http://schemas.openxmlformats.org/officeDocument/2006/relationships/hyperlink" Target="mailto:settlement.queries@nationalgrideso.com" TargetMode="External"/><Relationship Id="rId16" Type="http://schemas.openxmlformats.org/officeDocument/2006/relationships/hyperlink" Target="mailto:sally-anne.willetts@nationalgrideso.com" TargetMode="External"/><Relationship Id="rId20" Type="http://schemas.openxmlformats.org/officeDocument/2006/relationships/image" Target="../media/image22.png"/><Relationship Id="rId1" Type="http://schemas.openxmlformats.org/officeDocument/2006/relationships/slideLayout" Target="../slideLayouts/slideLayout19.xml"/><Relationship Id="rId6" Type="http://schemas.openxmlformats.org/officeDocument/2006/relationships/hyperlink" Target="mailto:cusc.team@nationalgrideso.com" TargetMode="External"/><Relationship Id="rId11" Type="http://schemas.openxmlformats.org/officeDocument/2006/relationships/hyperlink" Target="mailto:commodities@nationalgrideso.com" TargetMode="External"/><Relationship Id="rId24" Type="http://schemas.openxmlformats.org/officeDocument/2006/relationships/image" Target="../media/image24.png"/><Relationship Id="rId5" Type="http://schemas.openxmlformats.org/officeDocument/2006/relationships/hyperlink" Target="mailto:transmissionconnectioncharging@nationalgrideso.com" TargetMode="External"/><Relationship Id="rId15" Type="http://schemas.openxmlformats.org/officeDocument/2006/relationships/hyperlink" Target="mailto:roopkamal.phull@nationalgrideso.com" TargetMode="External"/><Relationship Id="rId23" Type="http://schemas.openxmlformats.org/officeDocument/2006/relationships/image" Target="../media/image13.png"/><Relationship Id="rId10" Type="http://schemas.openxmlformats.org/officeDocument/2006/relationships/hyperlink" Target="mailto:TNUoS.queries@nationalgrideso.com" TargetMode="External"/><Relationship Id="rId19" Type="http://schemas.openxmlformats.org/officeDocument/2006/relationships/image" Target="../media/image21.jpeg"/><Relationship Id="rId4" Type="http://schemas.openxmlformats.org/officeDocument/2006/relationships/hyperlink" Target="mailto:ChargingFutures@nationalgrideso.com" TargetMode="External"/><Relationship Id="rId9" Type="http://schemas.openxmlformats.org/officeDocument/2006/relationships/hyperlink" Target="mailto:STCTeam@nationalgrideso.com" TargetMode="External"/><Relationship Id="rId14" Type="http://schemas.openxmlformats.org/officeDocument/2006/relationships/hyperlink" Target="mailto:Nick.george@nationalgrideso.com" TargetMode="External"/><Relationship Id="rId22" Type="http://schemas.openxmlformats.org/officeDocument/2006/relationships/image" Target="../media/image23.jpeg"/></Relationships>
</file>

<file path=ppt/slides/_rels/slide4.xml.rels><?xml version="1.0" encoding="UTF-8" standalone="yes"?>
<Relationships xmlns="http://schemas.openxmlformats.org/package/2006/relationships"><Relationship Id="rId8" Type="http://schemas.openxmlformats.org/officeDocument/2006/relationships/hyperlink" Target="https://www.nationalgrideso.com/future-energy/projects/net-zero-market-reform" TargetMode="External"/><Relationship Id="rId13" Type="http://schemas.openxmlformats.org/officeDocument/2006/relationships/image" Target="../media/image29.png"/><Relationship Id="rId3" Type="http://schemas.openxmlformats.org/officeDocument/2006/relationships/hyperlink" Target="mailto:Cian.mcleavey-reville@nationalgrideso.com" TargetMode="External"/><Relationship Id="rId7" Type="http://schemas.openxmlformats.org/officeDocument/2006/relationships/hyperlink" Target="mailto:Thomas.Ireland@nationalgrideso.com" TargetMode="External"/><Relationship Id="rId12" Type="http://schemas.openxmlformats.org/officeDocument/2006/relationships/image" Target="../media/image28.png"/><Relationship Id="rId2" Type="http://schemas.openxmlformats.org/officeDocument/2006/relationships/hyperlink" Target="https://www.nationalgrideso.com/research-publications/markets-roadmap" TargetMode="External"/><Relationship Id="rId16" Type="http://schemas.openxmlformats.org/officeDocument/2006/relationships/image" Target="../media/image31.jpeg"/><Relationship Id="rId1" Type="http://schemas.openxmlformats.org/officeDocument/2006/relationships/slideLayout" Target="../slideLayouts/slideLayout19.xml"/><Relationship Id="rId6" Type="http://schemas.openxmlformats.org/officeDocument/2006/relationships/hyperlink" Target="mailto:Fang.fang@nationalgrideso.com" TargetMode="External"/><Relationship Id="rId11" Type="http://schemas.openxmlformats.org/officeDocument/2006/relationships/hyperlink" Target="mailto:sarah.keay-bright@nationalgrideso.com" TargetMode="External"/><Relationship Id="rId5" Type="http://schemas.openxmlformats.org/officeDocument/2006/relationships/hyperlink" Target="mailto:Becky.hart@nationalgrideso.com" TargetMode="External"/><Relationship Id="rId15" Type="http://schemas.openxmlformats.org/officeDocument/2006/relationships/image" Target="../media/image30.jpeg"/><Relationship Id="rId10" Type="http://schemas.openxmlformats.org/officeDocument/2006/relationships/image" Target="../media/image27.jpeg"/><Relationship Id="rId4" Type="http://schemas.openxmlformats.org/officeDocument/2006/relationships/hyperlink" Target="https://www.nationalgrideso.com/research-publications/markets-forum-roadmap-2025" TargetMode="External"/><Relationship Id="rId9" Type="http://schemas.openxmlformats.org/officeDocument/2006/relationships/hyperlink" Target="mailto:isabel.sunnucks@nationalgrideso.com" TargetMode="External"/><Relationship Id="rId1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2.jpeg"/><Relationship Id="rId7" Type="http://schemas.openxmlformats.org/officeDocument/2006/relationships/hyperlink" Target="mailto:Karen.Thompson-Lilley@nationalgrideso.com" TargetMode="External"/><Relationship Id="rId2" Type="http://schemas.openxmlformats.org/officeDocument/2006/relationships/hyperlink" Target="mailto:Yujia.Du@nationalgrideso.com" TargetMode="External"/><Relationship Id="rId1" Type="http://schemas.openxmlformats.org/officeDocument/2006/relationships/slideLayout" Target="../slideLayouts/slideLayout19.xml"/><Relationship Id="rId6" Type="http://schemas.openxmlformats.org/officeDocument/2006/relationships/image" Target="../media/image18.jpeg"/><Relationship Id="rId5" Type="http://schemas.openxmlformats.org/officeDocument/2006/relationships/hyperlink" Target="mailto:amy.Weltevreden@nationalgrideso.com" TargetMode="External"/><Relationship Id="rId10" Type="http://schemas.openxmlformats.org/officeDocument/2006/relationships/hyperlink" Target="mailto:Stuart.fowler@nationalgrideso.com" TargetMode="External"/><Relationship Id="rId4" Type="http://schemas.openxmlformats.org/officeDocument/2006/relationships/hyperlink" Target="mailto:Cian.mcleavey-reville@nationalgrideso.com" TargetMode="External"/><Relationship Id="rId9"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hyperlink" Target="mailto:richard.hanson2@nationalgrideso.com" TargetMode="External"/><Relationship Id="rId13" Type="http://schemas.openxmlformats.org/officeDocument/2006/relationships/image" Target="../media/image37.jpeg"/><Relationship Id="rId18" Type="http://schemas.openxmlformats.org/officeDocument/2006/relationships/image" Target="../media/image41.png"/><Relationship Id="rId3" Type="http://schemas.openxmlformats.org/officeDocument/2006/relationships/hyperlink" Target="mailto:Jon.Wisdom@nationalgrideso.com" TargetMode="External"/><Relationship Id="rId7" Type="http://schemas.openxmlformats.org/officeDocument/2006/relationships/hyperlink" Target="mailto:david.a.preston@nationalgrideso.com" TargetMode="External"/><Relationship Id="rId12" Type="http://schemas.openxmlformats.org/officeDocument/2006/relationships/image" Target="../media/image36.jpeg"/><Relationship Id="rId17" Type="http://schemas.openxmlformats.org/officeDocument/2006/relationships/image" Target="../media/image15.png"/><Relationship Id="rId2" Type="http://schemas.openxmlformats.org/officeDocument/2006/relationships/hyperlink" Target="mailto:Cian.mcleavey-reville@nationalgrideso.com" TargetMode="External"/><Relationship Id="rId16" Type="http://schemas.openxmlformats.org/officeDocument/2006/relationships/image" Target="../media/image40.png"/><Relationship Id="rId1" Type="http://schemas.openxmlformats.org/officeDocument/2006/relationships/slideLayout" Target="../slideLayouts/slideLayout19.xml"/><Relationship Id="rId6" Type="http://schemas.openxmlformats.org/officeDocument/2006/relationships/hyperlink" Target="mailto:Callum.wright@nationalgrideso.com" TargetMode="External"/><Relationship Id="rId11" Type="http://schemas.openxmlformats.org/officeDocument/2006/relationships/image" Target="../media/image35.png"/><Relationship Id="rId5" Type="http://schemas.openxmlformats.org/officeDocument/2006/relationships/hyperlink" Target="mailto:joseph.donohoe@nationalgrideso.com" TargetMode="External"/><Relationship Id="rId15" Type="http://schemas.openxmlformats.org/officeDocument/2006/relationships/image" Target="../media/image39.jpeg"/><Relationship Id="rId10" Type="http://schemas.openxmlformats.org/officeDocument/2006/relationships/hyperlink" Target="mailto:mili.gupta@nationalgrideso.com" TargetMode="External"/><Relationship Id="rId4" Type="http://schemas.openxmlformats.org/officeDocument/2006/relationships/hyperlink" Target="mailto:hannah.rochford1@nationalgrideso.com" TargetMode="External"/><Relationship Id="rId9" Type="http://schemas.openxmlformats.org/officeDocument/2006/relationships/hyperlink" Target="mailto:yuting.dai@nationalgrideso.com" TargetMode="External"/><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hyperlink" Target="mailto:camille.gilsenan@nationalgrideso.com" TargetMode="External"/><Relationship Id="rId13" Type="http://schemas.openxmlformats.org/officeDocument/2006/relationships/hyperlink" Target="mailto:keren.kelly1@nationalgrideso.com" TargetMode="External"/><Relationship Id="rId18" Type="http://schemas.openxmlformats.org/officeDocument/2006/relationships/image" Target="../media/image49.png"/><Relationship Id="rId3" Type="http://schemas.openxmlformats.org/officeDocument/2006/relationships/image" Target="../media/image42.jpeg"/><Relationship Id="rId7" Type="http://schemas.openxmlformats.org/officeDocument/2006/relationships/hyperlink" Target="mailto:Terry.Baldwin@nationalgrideso.com" TargetMode="External"/><Relationship Id="rId12" Type="http://schemas.openxmlformats.org/officeDocument/2006/relationships/image" Target="../media/image45.png"/><Relationship Id="rId17" Type="http://schemas.openxmlformats.org/officeDocument/2006/relationships/hyperlink" Target="mailto:sarah.carter@nationalgrideso.com" TargetMode="External"/><Relationship Id="rId2" Type="http://schemas.openxmlformats.org/officeDocument/2006/relationships/notesSlide" Target="../notesSlides/notesSlide1.xml"/><Relationship Id="rId16" Type="http://schemas.openxmlformats.org/officeDocument/2006/relationships/image" Target="../media/image48.png"/><Relationship Id="rId20" Type="http://schemas.openxmlformats.org/officeDocument/2006/relationships/hyperlink" Target="mailto:louise.trodden@nationalgrideso.com" TargetMode="External"/><Relationship Id="rId1" Type="http://schemas.openxmlformats.org/officeDocument/2006/relationships/slideLayout" Target="../slideLayouts/slideLayout19.xml"/><Relationship Id="rId6" Type="http://schemas.openxmlformats.org/officeDocument/2006/relationships/hyperlink" Target="mailto:Claire.Huxley@nationalgrideso.com" TargetMode="External"/><Relationship Id="rId11" Type="http://schemas.openxmlformats.org/officeDocument/2006/relationships/image" Target="../media/image44.png"/><Relationship Id="rId5" Type="http://schemas.openxmlformats.org/officeDocument/2006/relationships/hyperlink" Target="mailto:christian.parsons@nationalgrideso.com" TargetMode="External"/><Relationship Id="rId15" Type="http://schemas.openxmlformats.org/officeDocument/2006/relationships/image" Target="../media/image47.jpeg"/><Relationship Id="rId10" Type="http://schemas.openxmlformats.org/officeDocument/2006/relationships/image" Target="../media/image43.png"/><Relationship Id="rId19" Type="http://schemas.openxmlformats.org/officeDocument/2006/relationships/image" Target="../media/image50.png"/><Relationship Id="rId4" Type="http://schemas.openxmlformats.org/officeDocument/2006/relationships/hyperlink" Target="mailto:jamie.webb@nationalgrideso.com" TargetMode="External"/><Relationship Id="rId9" Type="http://schemas.openxmlformats.org/officeDocument/2006/relationships/hyperlink" Target="mailto:claire.newton@nationalgrideso.com" TargetMode="External"/><Relationship Id="rId14" Type="http://schemas.openxmlformats.org/officeDocument/2006/relationships/image" Target="../media/image46.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mailto:Jennifer.Doherty@nationalgrideso,com" TargetMode="External"/><Relationship Id="rId7" Type="http://schemas.openxmlformats.org/officeDocument/2006/relationships/image" Target="../media/image52.jpeg"/><Relationship Id="rId2" Type="http://schemas.openxmlformats.org/officeDocument/2006/relationships/hyperlink" Target="mailto:Cathy.fraser@nationalgrideso.com" TargetMode="External"/><Relationship Id="rId1" Type="http://schemas.openxmlformats.org/officeDocument/2006/relationships/slideLayout" Target="../slideLayouts/slideLayout19.xml"/><Relationship Id="rId6" Type="http://schemas.openxmlformats.org/officeDocument/2006/relationships/image" Target="../media/image51.jpeg"/><Relationship Id="rId5" Type="http://schemas.openxmlformats.org/officeDocument/2006/relationships/hyperlink" Target="mailto:box.futureofbalancingservices@nationalgrideso.com" TargetMode="External"/><Relationship Id="rId10" Type="http://schemas.openxmlformats.org/officeDocument/2006/relationships/image" Target="../media/image54.jpeg"/><Relationship Id="rId4" Type="http://schemas.openxmlformats.org/officeDocument/2006/relationships/hyperlink" Target="mailto:box.ancillaryassessment@nationalgrideso.com" TargetMode="External"/><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mailto:rhys.smith@nationalgrideso.com" TargetMode="External"/><Relationship Id="rId18" Type="http://schemas.openxmlformats.org/officeDocument/2006/relationships/image" Target="../media/image59.jpeg"/><Relationship Id="rId3" Type="http://schemas.openxmlformats.org/officeDocument/2006/relationships/hyperlink" Target="mailto:Caroline.wright@nationalgrideso.com" TargetMode="External"/><Relationship Id="rId21" Type="http://schemas.openxmlformats.org/officeDocument/2006/relationships/image" Target="../media/image62.png"/><Relationship Id="rId7" Type="http://schemas.openxmlformats.org/officeDocument/2006/relationships/image" Target="../media/image55.png"/><Relationship Id="rId12" Type="http://schemas.openxmlformats.org/officeDocument/2006/relationships/hyperlink" Target="mailto:rebecca.thomas@nationalgrideso.com" TargetMode="External"/><Relationship Id="rId17" Type="http://schemas.openxmlformats.org/officeDocument/2006/relationships/image" Target="../media/image58.jpeg"/><Relationship Id="rId2" Type="http://schemas.openxmlformats.org/officeDocument/2006/relationships/notesSlide" Target="../notesSlides/notesSlide2.xml"/><Relationship Id="rId16" Type="http://schemas.openxmlformats.org/officeDocument/2006/relationships/image" Target="../media/image57.jpeg"/><Relationship Id="rId20"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hyperlink" Target="mailto:box.emr.cfd@nationalgrideso.com" TargetMode="External"/><Relationship Id="rId11" Type="http://schemas.openxmlformats.org/officeDocument/2006/relationships/hyperlink" Target="mailto:Bec.thornton@nationalgrideso.com" TargetMode="External"/><Relationship Id="rId5" Type="http://schemas.openxmlformats.org/officeDocument/2006/relationships/hyperlink" Target="mailto:box.emr.prequal@nationalgrideso.com" TargetMode="External"/><Relationship Id="rId15" Type="http://schemas.openxmlformats.org/officeDocument/2006/relationships/hyperlink" Target="mailto:richard.griffiths@nationalgrideso.com" TargetMode="External"/><Relationship Id="rId23" Type="http://schemas.openxmlformats.org/officeDocument/2006/relationships/image" Target="../media/image63.png"/><Relationship Id="rId10" Type="http://schemas.openxmlformats.org/officeDocument/2006/relationships/hyperlink" Target="mailto:alice.mccormick@nationalgrideso.com" TargetMode="External"/><Relationship Id="rId19" Type="http://schemas.openxmlformats.org/officeDocument/2006/relationships/image" Target="../media/image60.jpeg"/><Relationship Id="rId4" Type="http://schemas.openxmlformats.org/officeDocument/2006/relationships/hyperlink" Target="mailto:emr@nationalgrideso.com" TargetMode="External"/><Relationship Id="rId9" Type="http://schemas.openxmlformats.org/officeDocument/2006/relationships/hyperlink" Target="mailto:rebecca.yang@nationalgrideso.com" TargetMode="External"/><Relationship Id="rId14" Type="http://schemas.openxmlformats.org/officeDocument/2006/relationships/hyperlink" Target="mailto:Gurbeer.mann@nationalgrideso.com" TargetMode="External"/><Relationship Id="rId22" Type="http://schemas.openxmlformats.org/officeDocument/2006/relationships/hyperlink" Target="mailto:bethany.hanna@nationalgrides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4">
            <a:extLst>
              <a:ext uri="{FF2B5EF4-FFF2-40B4-BE49-F238E27FC236}">
                <a16:creationId xmlns:a16="http://schemas.microsoft.com/office/drawing/2014/main" id="{394787F6-A732-3944-8982-0414A0ED0657}"/>
              </a:ext>
            </a:extLst>
          </p:cNvPr>
          <p:cNvPicPr>
            <a:picLocks noChangeAspect="1"/>
          </p:cNvPicPr>
          <p:nvPr/>
        </p:nvPicPr>
        <p:blipFill>
          <a:blip r:embed="rId2"/>
          <a:src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9AA3D482-1954-7249-8E0B-75852F45ECAB}"/>
              </a:ext>
            </a:extLst>
          </p:cNvPr>
          <p:cNvSpPr>
            <a:spLocks noGrp="1"/>
          </p:cNvSpPr>
          <p:nvPr>
            <p:ph type="body" sz="quarter" idx="10"/>
          </p:nvPr>
        </p:nvSpPr>
        <p:spPr/>
        <p:txBody>
          <a:bodyPr lIns="91440" tIns="45720" rIns="91440" bIns="45720" anchor="t"/>
          <a:lstStyle/>
          <a:p>
            <a:r>
              <a:rPr lang="en-US">
                <a:latin typeface="HelveticaNeueLT Pro 65 Md"/>
              </a:rPr>
              <a:t>National Grid ESO</a:t>
            </a:r>
          </a:p>
          <a:p>
            <a:r>
              <a:rPr lang="en-US">
                <a:latin typeface="HelveticaNeueLT Pro 65 Md"/>
              </a:rPr>
              <a:t>Markets</a:t>
            </a:r>
          </a:p>
          <a:p>
            <a:r>
              <a:rPr lang="en-US" err="1">
                <a:latin typeface="HelveticaNeueLT Pro 65 Md"/>
              </a:rPr>
              <a:t>Organisational</a:t>
            </a:r>
            <a:r>
              <a:rPr lang="en-US">
                <a:latin typeface="HelveticaNeueLT Pro 65 Md"/>
              </a:rPr>
              <a:t> structure</a:t>
            </a:r>
          </a:p>
          <a:p>
            <a:endParaRPr lang="en-US"/>
          </a:p>
          <a:p>
            <a:endParaRPr lang="en-US"/>
          </a:p>
          <a:p>
            <a:endParaRPr lang="en-US"/>
          </a:p>
          <a:p>
            <a:endParaRPr lang="en-US"/>
          </a:p>
          <a:p>
            <a:r>
              <a:rPr lang="en-US" sz="1600">
                <a:latin typeface="HelveticaNeueLT Pro 65 Md"/>
              </a:rPr>
              <a:t>Updated:  October  2023</a:t>
            </a:r>
          </a:p>
        </p:txBody>
      </p:sp>
      <p:sp>
        <p:nvSpPr>
          <p:cNvPr id="5" name="Graphic 10">
            <a:extLst>
              <a:ext uri="{FF2B5EF4-FFF2-40B4-BE49-F238E27FC236}">
                <a16:creationId xmlns:a16="http://schemas.microsoft.com/office/drawing/2014/main" id="{7609CC36-53D7-DA40-961C-17BB1DA3542C}"/>
              </a:ext>
            </a:extLst>
          </p:cNvPr>
          <p:cNvSpPr/>
          <p:nvPr/>
        </p:nvSpPr>
        <p:spPr>
          <a:xfrm>
            <a:off x="140966" y="5553333"/>
            <a:ext cx="12254029" cy="1305610"/>
          </a:xfrm>
          <a:custGeom>
            <a:avLst/>
            <a:gdLst>
              <a:gd name="connsiteX0" fmla="*/ 11811327 w 11811326"/>
              <a:gd name="connsiteY0" fmla="*/ 0 h 1290890"/>
              <a:gd name="connsiteX1" fmla="*/ 9175762 w 11811326"/>
              <a:gd name="connsiteY1" fmla="*/ 0 h 1290890"/>
              <a:gd name="connsiteX2" fmla="*/ 9135931 w 11811326"/>
              <a:gd name="connsiteY2" fmla="*/ 1121 h 1290890"/>
              <a:gd name="connsiteX3" fmla="*/ 9096509 w 11811326"/>
              <a:gd name="connsiteY3" fmla="*/ 4486 h 1290890"/>
              <a:gd name="connsiteX4" fmla="*/ 9057495 w 11811326"/>
              <a:gd name="connsiteY4" fmla="*/ 10093 h 1290890"/>
              <a:gd name="connsiteX5" fmla="*/ 9018890 w 11811326"/>
              <a:gd name="connsiteY5" fmla="*/ 17943 h 1290890"/>
              <a:gd name="connsiteX6" fmla="*/ 8981000 w 11811326"/>
              <a:gd name="connsiteY6" fmla="*/ 27832 h 1290890"/>
              <a:gd name="connsiteX7" fmla="*/ 8943620 w 11811326"/>
              <a:gd name="connsiteY7" fmla="*/ 39862 h 1290890"/>
              <a:gd name="connsiteX8" fmla="*/ 8907160 w 11811326"/>
              <a:gd name="connsiteY8" fmla="*/ 54034 h 1290890"/>
              <a:gd name="connsiteX9" fmla="*/ 8871414 w 11811326"/>
              <a:gd name="connsiteY9" fmla="*/ 70142 h 1290890"/>
              <a:gd name="connsiteX10" fmla="*/ 8836690 w 11811326"/>
              <a:gd name="connsiteY10" fmla="*/ 88289 h 1290890"/>
              <a:gd name="connsiteX11" fmla="*/ 8802885 w 11811326"/>
              <a:gd name="connsiteY11" fmla="*/ 108373 h 1290890"/>
              <a:gd name="connsiteX12" fmla="*/ 8770203 w 11811326"/>
              <a:gd name="connsiteY12" fmla="*/ 130394 h 1290890"/>
              <a:gd name="connsiteX13" fmla="*/ 8738748 w 11811326"/>
              <a:gd name="connsiteY13" fmla="*/ 154352 h 1290890"/>
              <a:gd name="connsiteX14" fmla="*/ 8708517 w 11811326"/>
              <a:gd name="connsiteY14" fmla="*/ 180044 h 1290890"/>
              <a:gd name="connsiteX15" fmla="*/ 8679716 w 11811326"/>
              <a:gd name="connsiteY15" fmla="*/ 207672 h 1290890"/>
              <a:gd name="connsiteX16" fmla="*/ 8251588 w 11811326"/>
              <a:gd name="connsiteY16" fmla="*/ 646159 h 1290890"/>
              <a:gd name="connsiteX17" fmla="*/ 8222787 w 11811326"/>
              <a:gd name="connsiteY17" fmla="*/ 673788 h 1290890"/>
              <a:gd name="connsiteX18" fmla="*/ 8192557 w 11811326"/>
              <a:gd name="connsiteY18" fmla="*/ 699581 h 1290890"/>
              <a:gd name="connsiteX19" fmla="*/ 8161101 w 11811326"/>
              <a:gd name="connsiteY19" fmla="*/ 723437 h 1290890"/>
              <a:gd name="connsiteX20" fmla="*/ 8128419 w 11811326"/>
              <a:gd name="connsiteY20" fmla="*/ 745458 h 1290890"/>
              <a:gd name="connsiteX21" fmla="*/ 8094614 w 11811326"/>
              <a:gd name="connsiteY21" fmla="*/ 765645 h 1290890"/>
              <a:gd name="connsiteX22" fmla="*/ 8059890 w 11811326"/>
              <a:gd name="connsiteY22" fmla="*/ 783792 h 1290890"/>
              <a:gd name="connsiteX23" fmla="*/ 8024145 w 11811326"/>
              <a:gd name="connsiteY23" fmla="*/ 799900 h 1290890"/>
              <a:gd name="connsiteX24" fmla="*/ 7987582 w 11811326"/>
              <a:gd name="connsiteY24" fmla="*/ 813969 h 1290890"/>
              <a:gd name="connsiteX25" fmla="*/ 7950305 w 11811326"/>
              <a:gd name="connsiteY25" fmla="*/ 825999 h 1290890"/>
              <a:gd name="connsiteX26" fmla="*/ 7912312 w 11811326"/>
              <a:gd name="connsiteY26" fmla="*/ 835990 h 1290890"/>
              <a:gd name="connsiteX27" fmla="*/ 7873810 w 11811326"/>
              <a:gd name="connsiteY27" fmla="*/ 843738 h 1290890"/>
              <a:gd name="connsiteX28" fmla="*/ 7834796 w 11811326"/>
              <a:gd name="connsiteY28" fmla="*/ 849345 h 1290890"/>
              <a:gd name="connsiteX29" fmla="*/ 7795374 w 11811326"/>
              <a:gd name="connsiteY29" fmla="*/ 852710 h 1290890"/>
              <a:gd name="connsiteX30" fmla="*/ 7755543 w 11811326"/>
              <a:gd name="connsiteY30" fmla="*/ 853831 h 1290890"/>
              <a:gd name="connsiteX31" fmla="*/ 0 w 11811326"/>
              <a:gd name="connsiteY31" fmla="*/ 853831 h 1290890"/>
              <a:gd name="connsiteX32" fmla="*/ 0 w 11811326"/>
              <a:gd name="connsiteY32" fmla="*/ 1290891 h 1290890"/>
              <a:gd name="connsiteX33" fmla="*/ 11811327 w 11811326"/>
              <a:gd name="connsiteY33" fmla="*/ 1290891 h 1290890"/>
              <a:gd name="connsiteX0" fmla="*/ 12222807 w 12222807"/>
              <a:gd name="connsiteY0" fmla="*/ 0 h 1290891"/>
              <a:gd name="connsiteX1" fmla="*/ 9587242 w 12222807"/>
              <a:gd name="connsiteY1" fmla="*/ 0 h 1290891"/>
              <a:gd name="connsiteX2" fmla="*/ 9547411 w 12222807"/>
              <a:gd name="connsiteY2" fmla="*/ 1121 h 1290891"/>
              <a:gd name="connsiteX3" fmla="*/ 9507989 w 12222807"/>
              <a:gd name="connsiteY3" fmla="*/ 4486 h 1290891"/>
              <a:gd name="connsiteX4" fmla="*/ 9468975 w 12222807"/>
              <a:gd name="connsiteY4" fmla="*/ 10093 h 1290891"/>
              <a:gd name="connsiteX5" fmla="*/ 9430370 w 12222807"/>
              <a:gd name="connsiteY5" fmla="*/ 17943 h 1290891"/>
              <a:gd name="connsiteX6" fmla="*/ 9392480 w 12222807"/>
              <a:gd name="connsiteY6" fmla="*/ 27832 h 1290891"/>
              <a:gd name="connsiteX7" fmla="*/ 9355100 w 12222807"/>
              <a:gd name="connsiteY7" fmla="*/ 39862 h 1290891"/>
              <a:gd name="connsiteX8" fmla="*/ 9318640 w 12222807"/>
              <a:gd name="connsiteY8" fmla="*/ 54034 h 1290891"/>
              <a:gd name="connsiteX9" fmla="*/ 9282894 w 12222807"/>
              <a:gd name="connsiteY9" fmla="*/ 70142 h 1290891"/>
              <a:gd name="connsiteX10" fmla="*/ 9248170 w 12222807"/>
              <a:gd name="connsiteY10" fmla="*/ 88289 h 1290891"/>
              <a:gd name="connsiteX11" fmla="*/ 9214365 w 12222807"/>
              <a:gd name="connsiteY11" fmla="*/ 108373 h 1290891"/>
              <a:gd name="connsiteX12" fmla="*/ 9181683 w 12222807"/>
              <a:gd name="connsiteY12" fmla="*/ 130394 h 1290891"/>
              <a:gd name="connsiteX13" fmla="*/ 9150228 w 12222807"/>
              <a:gd name="connsiteY13" fmla="*/ 154352 h 1290891"/>
              <a:gd name="connsiteX14" fmla="*/ 9119997 w 12222807"/>
              <a:gd name="connsiteY14" fmla="*/ 180044 h 1290891"/>
              <a:gd name="connsiteX15" fmla="*/ 9091196 w 12222807"/>
              <a:gd name="connsiteY15" fmla="*/ 207672 h 1290891"/>
              <a:gd name="connsiteX16" fmla="*/ 8663068 w 12222807"/>
              <a:gd name="connsiteY16" fmla="*/ 646159 h 1290891"/>
              <a:gd name="connsiteX17" fmla="*/ 8634267 w 12222807"/>
              <a:gd name="connsiteY17" fmla="*/ 673788 h 1290891"/>
              <a:gd name="connsiteX18" fmla="*/ 8604037 w 12222807"/>
              <a:gd name="connsiteY18" fmla="*/ 699581 h 1290891"/>
              <a:gd name="connsiteX19" fmla="*/ 8572581 w 12222807"/>
              <a:gd name="connsiteY19" fmla="*/ 723437 h 1290891"/>
              <a:gd name="connsiteX20" fmla="*/ 8539899 w 12222807"/>
              <a:gd name="connsiteY20" fmla="*/ 745458 h 1290891"/>
              <a:gd name="connsiteX21" fmla="*/ 8506094 w 12222807"/>
              <a:gd name="connsiteY21" fmla="*/ 765645 h 1290891"/>
              <a:gd name="connsiteX22" fmla="*/ 8471370 w 12222807"/>
              <a:gd name="connsiteY22" fmla="*/ 783792 h 1290891"/>
              <a:gd name="connsiteX23" fmla="*/ 8435625 w 12222807"/>
              <a:gd name="connsiteY23" fmla="*/ 799900 h 1290891"/>
              <a:gd name="connsiteX24" fmla="*/ 8399062 w 12222807"/>
              <a:gd name="connsiteY24" fmla="*/ 813969 h 1290891"/>
              <a:gd name="connsiteX25" fmla="*/ 8361785 w 12222807"/>
              <a:gd name="connsiteY25" fmla="*/ 825999 h 1290891"/>
              <a:gd name="connsiteX26" fmla="*/ 8323792 w 12222807"/>
              <a:gd name="connsiteY26" fmla="*/ 835990 h 1290891"/>
              <a:gd name="connsiteX27" fmla="*/ 8285290 w 12222807"/>
              <a:gd name="connsiteY27" fmla="*/ 843738 h 1290891"/>
              <a:gd name="connsiteX28" fmla="*/ 8246276 w 12222807"/>
              <a:gd name="connsiteY28" fmla="*/ 849345 h 1290891"/>
              <a:gd name="connsiteX29" fmla="*/ 8206854 w 12222807"/>
              <a:gd name="connsiteY29" fmla="*/ 852710 h 1290891"/>
              <a:gd name="connsiteX30" fmla="*/ 8167023 w 12222807"/>
              <a:gd name="connsiteY30" fmla="*/ 853831 h 1290891"/>
              <a:gd name="connsiteX31" fmla="*/ 0 w 12222807"/>
              <a:gd name="connsiteY31" fmla="*/ 872119 h 1290891"/>
              <a:gd name="connsiteX32" fmla="*/ 411480 w 12222807"/>
              <a:gd name="connsiteY32" fmla="*/ 1290891 h 1290891"/>
              <a:gd name="connsiteX33" fmla="*/ 12222807 w 12222807"/>
              <a:gd name="connsiteY33" fmla="*/ 1290891 h 1290891"/>
              <a:gd name="connsiteX34" fmla="*/ 12222807 w 12222807"/>
              <a:gd name="connsiteY34" fmla="*/ 0 h 1290891"/>
              <a:gd name="connsiteX0" fmla="*/ 12241095 w 12241095"/>
              <a:gd name="connsiteY0" fmla="*/ 0 h 1290891"/>
              <a:gd name="connsiteX1" fmla="*/ 9605530 w 12241095"/>
              <a:gd name="connsiteY1" fmla="*/ 0 h 1290891"/>
              <a:gd name="connsiteX2" fmla="*/ 9565699 w 12241095"/>
              <a:gd name="connsiteY2" fmla="*/ 1121 h 1290891"/>
              <a:gd name="connsiteX3" fmla="*/ 9526277 w 12241095"/>
              <a:gd name="connsiteY3" fmla="*/ 4486 h 1290891"/>
              <a:gd name="connsiteX4" fmla="*/ 9487263 w 12241095"/>
              <a:gd name="connsiteY4" fmla="*/ 10093 h 1290891"/>
              <a:gd name="connsiteX5" fmla="*/ 9448658 w 12241095"/>
              <a:gd name="connsiteY5" fmla="*/ 17943 h 1290891"/>
              <a:gd name="connsiteX6" fmla="*/ 9410768 w 12241095"/>
              <a:gd name="connsiteY6" fmla="*/ 27832 h 1290891"/>
              <a:gd name="connsiteX7" fmla="*/ 9373388 w 12241095"/>
              <a:gd name="connsiteY7" fmla="*/ 39862 h 1290891"/>
              <a:gd name="connsiteX8" fmla="*/ 9336928 w 12241095"/>
              <a:gd name="connsiteY8" fmla="*/ 54034 h 1290891"/>
              <a:gd name="connsiteX9" fmla="*/ 9301182 w 12241095"/>
              <a:gd name="connsiteY9" fmla="*/ 70142 h 1290891"/>
              <a:gd name="connsiteX10" fmla="*/ 9266458 w 12241095"/>
              <a:gd name="connsiteY10" fmla="*/ 88289 h 1290891"/>
              <a:gd name="connsiteX11" fmla="*/ 9232653 w 12241095"/>
              <a:gd name="connsiteY11" fmla="*/ 108373 h 1290891"/>
              <a:gd name="connsiteX12" fmla="*/ 9199971 w 12241095"/>
              <a:gd name="connsiteY12" fmla="*/ 130394 h 1290891"/>
              <a:gd name="connsiteX13" fmla="*/ 9168516 w 12241095"/>
              <a:gd name="connsiteY13" fmla="*/ 154352 h 1290891"/>
              <a:gd name="connsiteX14" fmla="*/ 9138285 w 12241095"/>
              <a:gd name="connsiteY14" fmla="*/ 180044 h 1290891"/>
              <a:gd name="connsiteX15" fmla="*/ 9109484 w 12241095"/>
              <a:gd name="connsiteY15" fmla="*/ 207672 h 1290891"/>
              <a:gd name="connsiteX16" fmla="*/ 8681356 w 12241095"/>
              <a:gd name="connsiteY16" fmla="*/ 646159 h 1290891"/>
              <a:gd name="connsiteX17" fmla="*/ 8652555 w 12241095"/>
              <a:gd name="connsiteY17" fmla="*/ 673788 h 1290891"/>
              <a:gd name="connsiteX18" fmla="*/ 8622325 w 12241095"/>
              <a:gd name="connsiteY18" fmla="*/ 699581 h 1290891"/>
              <a:gd name="connsiteX19" fmla="*/ 8590869 w 12241095"/>
              <a:gd name="connsiteY19" fmla="*/ 723437 h 1290891"/>
              <a:gd name="connsiteX20" fmla="*/ 8558187 w 12241095"/>
              <a:gd name="connsiteY20" fmla="*/ 745458 h 1290891"/>
              <a:gd name="connsiteX21" fmla="*/ 8524382 w 12241095"/>
              <a:gd name="connsiteY21" fmla="*/ 765645 h 1290891"/>
              <a:gd name="connsiteX22" fmla="*/ 8489658 w 12241095"/>
              <a:gd name="connsiteY22" fmla="*/ 783792 h 1290891"/>
              <a:gd name="connsiteX23" fmla="*/ 8453913 w 12241095"/>
              <a:gd name="connsiteY23" fmla="*/ 799900 h 1290891"/>
              <a:gd name="connsiteX24" fmla="*/ 8417350 w 12241095"/>
              <a:gd name="connsiteY24" fmla="*/ 813969 h 1290891"/>
              <a:gd name="connsiteX25" fmla="*/ 8380073 w 12241095"/>
              <a:gd name="connsiteY25" fmla="*/ 825999 h 1290891"/>
              <a:gd name="connsiteX26" fmla="*/ 8342080 w 12241095"/>
              <a:gd name="connsiteY26" fmla="*/ 835990 h 1290891"/>
              <a:gd name="connsiteX27" fmla="*/ 8303578 w 12241095"/>
              <a:gd name="connsiteY27" fmla="*/ 843738 h 1290891"/>
              <a:gd name="connsiteX28" fmla="*/ 8264564 w 12241095"/>
              <a:gd name="connsiteY28" fmla="*/ 849345 h 1290891"/>
              <a:gd name="connsiteX29" fmla="*/ 8225142 w 12241095"/>
              <a:gd name="connsiteY29" fmla="*/ 852710 h 1290891"/>
              <a:gd name="connsiteX30" fmla="*/ 8185311 w 12241095"/>
              <a:gd name="connsiteY30" fmla="*/ 853831 h 1290891"/>
              <a:gd name="connsiteX31" fmla="*/ 18288 w 12241095"/>
              <a:gd name="connsiteY31" fmla="*/ 872119 h 1290891"/>
              <a:gd name="connsiteX32" fmla="*/ 0 w 12241095"/>
              <a:gd name="connsiteY32" fmla="*/ 1290891 h 1290891"/>
              <a:gd name="connsiteX33" fmla="*/ 12241095 w 12241095"/>
              <a:gd name="connsiteY33" fmla="*/ 1290891 h 1290891"/>
              <a:gd name="connsiteX34" fmla="*/ 12241095 w 12241095"/>
              <a:gd name="connsiteY34" fmla="*/ 0 h 1290891"/>
              <a:gd name="connsiteX0" fmla="*/ 12597711 w 12597711"/>
              <a:gd name="connsiteY0" fmla="*/ 0 h 1290891"/>
              <a:gd name="connsiteX1" fmla="*/ 9605530 w 12597711"/>
              <a:gd name="connsiteY1" fmla="*/ 0 h 1290891"/>
              <a:gd name="connsiteX2" fmla="*/ 9565699 w 12597711"/>
              <a:gd name="connsiteY2" fmla="*/ 1121 h 1290891"/>
              <a:gd name="connsiteX3" fmla="*/ 9526277 w 12597711"/>
              <a:gd name="connsiteY3" fmla="*/ 4486 h 1290891"/>
              <a:gd name="connsiteX4" fmla="*/ 9487263 w 12597711"/>
              <a:gd name="connsiteY4" fmla="*/ 10093 h 1290891"/>
              <a:gd name="connsiteX5" fmla="*/ 9448658 w 12597711"/>
              <a:gd name="connsiteY5" fmla="*/ 17943 h 1290891"/>
              <a:gd name="connsiteX6" fmla="*/ 9410768 w 12597711"/>
              <a:gd name="connsiteY6" fmla="*/ 27832 h 1290891"/>
              <a:gd name="connsiteX7" fmla="*/ 9373388 w 12597711"/>
              <a:gd name="connsiteY7" fmla="*/ 39862 h 1290891"/>
              <a:gd name="connsiteX8" fmla="*/ 9336928 w 12597711"/>
              <a:gd name="connsiteY8" fmla="*/ 54034 h 1290891"/>
              <a:gd name="connsiteX9" fmla="*/ 9301182 w 12597711"/>
              <a:gd name="connsiteY9" fmla="*/ 70142 h 1290891"/>
              <a:gd name="connsiteX10" fmla="*/ 9266458 w 12597711"/>
              <a:gd name="connsiteY10" fmla="*/ 88289 h 1290891"/>
              <a:gd name="connsiteX11" fmla="*/ 9232653 w 12597711"/>
              <a:gd name="connsiteY11" fmla="*/ 108373 h 1290891"/>
              <a:gd name="connsiteX12" fmla="*/ 9199971 w 12597711"/>
              <a:gd name="connsiteY12" fmla="*/ 130394 h 1290891"/>
              <a:gd name="connsiteX13" fmla="*/ 9168516 w 12597711"/>
              <a:gd name="connsiteY13" fmla="*/ 154352 h 1290891"/>
              <a:gd name="connsiteX14" fmla="*/ 9138285 w 12597711"/>
              <a:gd name="connsiteY14" fmla="*/ 180044 h 1290891"/>
              <a:gd name="connsiteX15" fmla="*/ 9109484 w 12597711"/>
              <a:gd name="connsiteY15" fmla="*/ 207672 h 1290891"/>
              <a:gd name="connsiteX16" fmla="*/ 8681356 w 12597711"/>
              <a:gd name="connsiteY16" fmla="*/ 646159 h 1290891"/>
              <a:gd name="connsiteX17" fmla="*/ 8652555 w 12597711"/>
              <a:gd name="connsiteY17" fmla="*/ 673788 h 1290891"/>
              <a:gd name="connsiteX18" fmla="*/ 8622325 w 12597711"/>
              <a:gd name="connsiteY18" fmla="*/ 699581 h 1290891"/>
              <a:gd name="connsiteX19" fmla="*/ 8590869 w 12597711"/>
              <a:gd name="connsiteY19" fmla="*/ 723437 h 1290891"/>
              <a:gd name="connsiteX20" fmla="*/ 8558187 w 12597711"/>
              <a:gd name="connsiteY20" fmla="*/ 745458 h 1290891"/>
              <a:gd name="connsiteX21" fmla="*/ 8524382 w 12597711"/>
              <a:gd name="connsiteY21" fmla="*/ 765645 h 1290891"/>
              <a:gd name="connsiteX22" fmla="*/ 8489658 w 12597711"/>
              <a:gd name="connsiteY22" fmla="*/ 783792 h 1290891"/>
              <a:gd name="connsiteX23" fmla="*/ 8453913 w 12597711"/>
              <a:gd name="connsiteY23" fmla="*/ 799900 h 1290891"/>
              <a:gd name="connsiteX24" fmla="*/ 8417350 w 12597711"/>
              <a:gd name="connsiteY24" fmla="*/ 813969 h 1290891"/>
              <a:gd name="connsiteX25" fmla="*/ 8380073 w 12597711"/>
              <a:gd name="connsiteY25" fmla="*/ 825999 h 1290891"/>
              <a:gd name="connsiteX26" fmla="*/ 8342080 w 12597711"/>
              <a:gd name="connsiteY26" fmla="*/ 835990 h 1290891"/>
              <a:gd name="connsiteX27" fmla="*/ 8303578 w 12597711"/>
              <a:gd name="connsiteY27" fmla="*/ 843738 h 1290891"/>
              <a:gd name="connsiteX28" fmla="*/ 8264564 w 12597711"/>
              <a:gd name="connsiteY28" fmla="*/ 849345 h 1290891"/>
              <a:gd name="connsiteX29" fmla="*/ 8225142 w 12597711"/>
              <a:gd name="connsiteY29" fmla="*/ 852710 h 1290891"/>
              <a:gd name="connsiteX30" fmla="*/ 8185311 w 12597711"/>
              <a:gd name="connsiteY30" fmla="*/ 853831 h 1290891"/>
              <a:gd name="connsiteX31" fmla="*/ 18288 w 12597711"/>
              <a:gd name="connsiteY31" fmla="*/ 872119 h 1290891"/>
              <a:gd name="connsiteX32" fmla="*/ 0 w 12597711"/>
              <a:gd name="connsiteY32" fmla="*/ 1290891 h 1290891"/>
              <a:gd name="connsiteX33" fmla="*/ 12241095 w 12597711"/>
              <a:gd name="connsiteY33" fmla="*/ 1290891 h 1290891"/>
              <a:gd name="connsiteX34" fmla="*/ 12597711 w 12597711"/>
              <a:gd name="connsiteY34" fmla="*/ 0 h 1290891"/>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18288 w 12597711"/>
              <a:gd name="connsiteY31" fmla="*/ 872119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597711 w 12597711"/>
              <a:gd name="connsiteY0" fmla="*/ 0 h 1300035"/>
              <a:gd name="connsiteX1" fmla="*/ 9605530 w 12597711"/>
              <a:gd name="connsiteY1" fmla="*/ 0 h 1300035"/>
              <a:gd name="connsiteX2" fmla="*/ 9565699 w 12597711"/>
              <a:gd name="connsiteY2" fmla="*/ 1121 h 1300035"/>
              <a:gd name="connsiteX3" fmla="*/ 9526277 w 12597711"/>
              <a:gd name="connsiteY3" fmla="*/ 4486 h 1300035"/>
              <a:gd name="connsiteX4" fmla="*/ 9487263 w 12597711"/>
              <a:gd name="connsiteY4" fmla="*/ 10093 h 1300035"/>
              <a:gd name="connsiteX5" fmla="*/ 9448658 w 12597711"/>
              <a:gd name="connsiteY5" fmla="*/ 17943 h 1300035"/>
              <a:gd name="connsiteX6" fmla="*/ 9410768 w 12597711"/>
              <a:gd name="connsiteY6" fmla="*/ 27832 h 1300035"/>
              <a:gd name="connsiteX7" fmla="*/ 9373388 w 12597711"/>
              <a:gd name="connsiteY7" fmla="*/ 39862 h 1300035"/>
              <a:gd name="connsiteX8" fmla="*/ 9336928 w 12597711"/>
              <a:gd name="connsiteY8" fmla="*/ 54034 h 1300035"/>
              <a:gd name="connsiteX9" fmla="*/ 9301182 w 12597711"/>
              <a:gd name="connsiteY9" fmla="*/ 70142 h 1300035"/>
              <a:gd name="connsiteX10" fmla="*/ 9266458 w 12597711"/>
              <a:gd name="connsiteY10" fmla="*/ 88289 h 1300035"/>
              <a:gd name="connsiteX11" fmla="*/ 9232653 w 12597711"/>
              <a:gd name="connsiteY11" fmla="*/ 108373 h 1300035"/>
              <a:gd name="connsiteX12" fmla="*/ 9199971 w 12597711"/>
              <a:gd name="connsiteY12" fmla="*/ 130394 h 1300035"/>
              <a:gd name="connsiteX13" fmla="*/ 9168516 w 12597711"/>
              <a:gd name="connsiteY13" fmla="*/ 154352 h 1300035"/>
              <a:gd name="connsiteX14" fmla="*/ 9138285 w 12597711"/>
              <a:gd name="connsiteY14" fmla="*/ 180044 h 1300035"/>
              <a:gd name="connsiteX15" fmla="*/ 9109484 w 12597711"/>
              <a:gd name="connsiteY15" fmla="*/ 207672 h 1300035"/>
              <a:gd name="connsiteX16" fmla="*/ 8681356 w 12597711"/>
              <a:gd name="connsiteY16" fmla="*/ 646159 h 1300035"/>
              <a:gd name="connsiteX17" fmla="*/ 8652555 w 12597711"/>
              <a:gd name="connsiteY17" fmla="*/ 673788 h 1300035"/>
              <a:gd name="connsiteX18" fmla="*/ 8622325 w 12597711"/>
              <a:gd name="connsiteY18" fmla="*/ 699581 h 1300035"/>
              <a:gd name="connsiteX19" fmla="*/ 8590869 w 12597711"/>
              <a:gd name="connsiteY19" fmla="*/ 723437 h 1300035"/>
              <a:gd name="connsiteX20" fmla="*/ 8558187 w 12597711"/>
              <a:gd name="connsiteY20" fmla="*/ 745458 h 1300035"/>
              <a:gd name="connsiteX21" fmla="*/ 8524382 w 12597711"/>
              <a:gd name="connsiteY21" fmla="*/ 765645 h 1300035"/>
              <a:gd name="connsiteX22" fmla="*/ 8489658 w 12597711"/>
              <a:gd name="connsiteY22" fmla="*/ 783792 h 1300035"/>
              <a:gd name="connsiteX23" fmla="*/ 8453913 w 12597711"/>
              <a:gd name="connsiteY23" fmla="*/ 799900 h 1300035"/>
              <a:gd name="connsiteX24" fmla="*/ 8417350 w 12597711"/>
              <a:gd name="connsiteY24" fmla="*/ 813969 h 1300035"/>
              <a:gd name="connsiteX25" fmla="*/ 8380073 w 12597711"/>
              <a:gd name="connsiteY25" fmla="*/ 825999 h 1300035"/>
              <a:gd name="connsiteX26" fmla="*/ 8342080 w 12597711"/>
              <a:gd name="connsiteY26" fmla="*/ 835990 h 1300035"/>
              <a:gd name="connsiteX27" fmla="*/ 8303578 w 12597711"/>
              <a:gd name="connsiteY27" fmla="*/ 843738 h 1300035"/>
              <a:gd name="connsiteX28" fmla="*/ 8264564 w 12597711"/>
              <a:gd name="connsiteY28" fmla="*/ 849345 h 1300035"/>
              <a:gd name="connsiteX29" fmla="*/ 8225142 w 12597711"/>
              <a:gd name="connsiteY29" fmla="*/ 852710 h 1300035"/>
              <a:gd name="connsiteX30" fmla="*/ 8185311 w 12597711"/>
              <a:gd name="connsiteY30" fmla="*/ 853831 h 1300035"/>
              <a:gd name="connsiteX31" fmla="*/ 241312 w 12597711"/>
              <a:gd name="connsiteY31" fmla="*/ 877694 h 1300035"/>
              <a:gd name="connsiteX32" fmla="*/ 0 w 12597711"/>
              <a:gd name="connsiteY32" fmla="*/ 1290891 h 1300035"/>
              <a:gd name="connsiteX33" fmla="*/ 12588567 w 12597711"/>
              <a:gd name="connsiteY33" fmla="*/ 1300035 h 1300035"/>
              <a:gd name="connsiteX34" fmla="*/ 12597711 w 12597711"/>
              <a:gd name="connsiteY34" fmla="*/ 0 h 1300035"/>
              <a:gd name="connsiteX0" fmla="*/ 12374686 w 12374686"/>
              <a:gd name="connsiteY0" fmla="*/ 0 h 1300035"/>
              <a:gd name="connsiteX1" fmla="*/ 9382505 w 12374686"/>
              <a:gd name="connsiteY1" fmla="*/ 0 h 1300035"/>
              <a:gd name="connsiteX2" fmla="*/ 9342674 w 12374686"/>
              <a:gd name="connsiteY2" fmla="*/ 1121 h 1300035"/>
              <a:gd name="connsiteX3" fmla="*/ 9303252 w 12374686"/>
              <a:gd name="connsiteY3" fmla="*/ 4486 h 1300035"/>
              <a:gd name="connsiteX4" fmla="*/ 9264238 w 12374686"/>
              <a:gd name="connsiteY4" fmla="*/ 10093 h 1300035"/>
              <a:gd name="connsiteX5" fmla="*/ 9225633 w 12374686"/>
              <a:gd name="connsiteY5" fmla="*/ 17943 h 1300035"/>
              <a:gd name="connsiteX6" fmla="*/ 9187743 w 12374686"/>
              <a:gd name="connsiteY6" fmla="*/ 27832 h 1300035"/>
              <a:gd name="connsiteX7" fmla="*/ 9150363 w 12374686"/>
              <a:gd name="connsiteY7" fmla="*/ 39862 h 1300035"/>
              <a:gd name="connsiteX8" fmla="*/ 9113903 w 12374686"/>
              <a:gd name="connsiteY8" fmla="*/ 54034 h 1300035"/>
              <a:gd name="connsiteX9" fmla="*/ 9078157 w 12374686"/>
              <a:gd name="connsiteY9" fmla="*/ 70142 h 1300035"/>
              <a:gd name="connsiteX10" fmla="*/ 9043433 w 12374686"/>
              <a:gd name="connsiteY10" fmla="*/ 88289 h 1300035"/>
              <a:gd name="connsiteX11" fmla="*/ 9009628 w 12374686"/>
              <a:gd name="connsiteY11" fmla="*/ 108373 h 1300035"/>
              <a:gd name="connsiteX12" fmla="*/ 8976946 w 12374686"/>
              <a:gd name="connsiteY12" fmla="*/ 130394 h 1300035"/>
              <a:gd name="connsiteX13" fmla="*/ 8945491 w 12374686"/>
              <a:gd name="connsiteY13" fmla="*/ 154352 h 1300035"/>
              <a:gd name="connsiteX14" fmla="*/ 8915260 w 12374686"/>
              <a:gd name="connsiteY14" fmla="*/ 180044 h 1300035"/>
              <a:gd name="connsiteX15" fmla="*/ 8886459 w 12374686"/>
              <a:gd name="connsiteY15" fmla="*/ 207672 h 1300035"/>
              <a:gd name="connsiteX16" fmla="*/ 8458331 w 12374686"/>
              <a:gd name="connsiteY16" fmla="*/ 646159 h 1300035"/>
              <a:gd name="connsiteX17" fmla="*/ 8429530 w 12374686"/>
              <a:gd name="connsiteY17" fmla="*/ 673788 h 1300035"/>
              <a:gd name="connsiteX18" fmla="*/ 8399300 w 12374686"/>
              <a:gd name="connsiteY18" fmla="*/ 699581 h 1300035"/>
              <a:gd name="connsiteX19" fmla="*/ 8367844 w 12374686"/>
              <a:gd name="connsiteY19" fmla="*/ 723437 h 1300035"/>
              <a:gd name="connsiteX20" fmla="*/ 8335162 w 12374686"/>
              <a:gd name="connsiteY20" fmla="*/ 745458 h 1300035"/>
              <a:gd name="connsiteX21" fmla="*/ 8301357 w 12374686"/>
              <a:gd name="connsiteY21" fmla="*/ 765645 h 1300035"/>
              <a:gd name="connsiteX22" fmla="*/ 8266633 w 12374686"/>
              <a:gd name="connsiteY22" fmla="*/ 783792 h 1300035"/>
              <a:gd name="connsiteX23" fmla="*/ 8230888 w 12374686"/>
              <a:gd name="connsiteY23" fmla="*/ 799900 h 1300035"/>
              <a:gd name="connsiteX24" fmla="*/ 8194325 w 12374686"/>
              <a:gd name="connsiteY24" fmla="*/ 813969 h 1300035"/>
              <a:gd name="connsiteX25" fmla="*/ 8157048 w 12374686"/>
              <a:gd name="connsiteY25" fmla="*/ 825999 h 1300035"/>
              <a:gd name="connsiteX26" fmla="*/ 8119055 w 12374686"/>
              <a:gd name="connsiteY26" fmla="*/ 835990 h 1300035"/>
              <a:gd name="connsiteX27" fmla="*/ 8080553 w 12374686"/>
              <a:gd name="connsiteY27" fmla="*/ 843738 h 1300035"/>
              <a:gd name="connsiteX28" fmla="*/ 8041539 w 12374686"/>
              <a:gd name="connsiteY28" fmla="*/ 849345 h 1300035"/>
              <a:gd name="connsiteX29" fmla="*/ 8002117 w 12374686"/>
              <a:gd name="connsiteY29" fmla="*/ 852710 h 1300035"/>
              <a:gd name="connsiteX30" fmla="*/ 7962286 w 12374686"/>
              <a:gd name="connsiteY30" fmla="*/ 853831 h 1300035"/>
              <a:gd name="connsiteX31" fmla="*/ 18287 w 12374686"/>
              <a:gd name="connsiteY31" fmla="*/ 877694 h 1300035"/>
              <a:gd name="connsiteX32" fmla="*/ 0 w 12374686"/>
              <a:gd name="connsiteY32" fmla="*/ 1296467 h 1300035"/>
              <a:gd name="connsiteX33" fmla="*/ 12365542 w 12374686"/>
              <a:gd name="connsiteY33" fmla="*/ 1300035 h 1300035"/>
              <a:gd name="connsiteX34" fmla="*/ 12374686 w 12374686"/>
              <a:gd name="connsiteY34" fmla="*/ 0 h 1300035"/>
              <a:gd name="connsiteX0" fmla="*/ 12235296 w 12365542"/>
              <a:gd name="connsiteY0" fmla="*/ 0 h 1300035"/>
              <a:gd name="connsiteX1" fmla="*/ 9382505 w 12365542"/>
              <a:gd name="connsiteY1" fmla="*/ 0 h 1300035"/>
              <a:gd name="connsiteX2" fmla="*/ 9342674 w 12365542"/>
              <a:gd name="connsiteY2" fmla="*/ 1121 h 1300035"/>
              <a:gd name="connsiteX3" fmla="*/ 9303252 w 12365542"/>
              <a:gd name="connsiteY3" fmla="*/ 4486 h 1300035"/>
              <a:gd name="connsiteX4" fmla="*/ 9264238 w 12365542"/>
              <a:gd name="connsiteY4" fmla="*/ 10093 h 1300035"/>
              <a:gd name="connsiteX5" fmla="*/ 9225633 w 12365542"/>
              <a:gd name="connsiteY5" fmla="*/ 17943 h 1300035"/>
              <a:gd name="connsiteX6" fmla="*/ 9187743 w 12365542"/>
              <a:gd name="connsiteY6" fmla="*/ 27832 h 1300035"/>
              <a:gd name="connsiteX7" fmla="*/ 9150363 w 12365542"/>
              <a:gd name="connsiteY7" fmla="*/ 39862 h 1300035"/>
              <a:gd name="connsiteX8" fmla="*/ 9113903 w 12365542"/>
              <a:gd name="connsiteY8" fmla="*/ 54034 h 1300035"/>
              <a:gd name="connsiteX9" fmla="*/ 9078157 w 12365542"/>
              <a:gd name="connsiteY9" fmla="*/ 70142 h 1300035"/>
              <a:gd name="connsiteX10" fmla="*/ 9043433 w 12365542"/>
              <a:gd name="connsiteY10" fmla="*/ 88289 h 1300035"/>
              <a:gd name="connsiteX11" fmla="*/ 9009628 w 12365542"/>
              <a:gd name="connsiteY11" fmla="*/ 108373 h 1300035"/>
              <a:gd name="connsiteX12" fmla="*/ 8976946 w 12365542"/>
              <a:gd name="connsiteY12" fmla="*/ 130394 h 1300035"/>
              <a:gd name="connsiteX13" fmla="*/ 8945491 w 12365542"/>
              <a:gd name="connsiteY13" fmla="*/ 154352 h 1300035"/>
              <a:gd name="connsiteX14" fmla="*/ 8915260 w 12365542"/>
              <a:gd name="connsiteY14" fmla="*/ 180044 h 1300035"/>
              <a:gd name="connsiteX15" fmla="*/ 8886459 w 12365542"/>
              <a:gd name="connsiteY15" fmla="*/ 207672 h 1300035"/>
              <a:gd name="connsiteX16" fmla="*/ 8458331 w 12365542"/>
              <a:gd name="connsiteY16" fmla="*/ 646159 h 1300035"/>
              <a:gd name="connsiteX17" fmla="*/ 8429530 w 12365542"/>
              <a:gd name="connsiteY17" fmla="*/ 673788 h 1300035"/>
              <a:gd name="connsiteX18" fmla="*/ 8399300 w 12365542"/>
              <a:gd name="connsiteY18" fmla="*/ 699581 h 1300035"/>
              <a:gd name="connsiteX19" fmla="*/ 8367844 w 12365542"/>
              <a:gd name="connsiteY19" fmla="*/ 723437 h 1300035"/>
              <a:gd name="connsiteX20" fmla="*/ 8335162 w 12365542"/>
              <a:gd name="connsiteY20" fmla="*/ 745458 h 1300035"/>
              <a:gd name="connsiteX21" fmla="*/ 8301357 w 12365542"/>
              <a:gd name="connsiteY21" fmla="*/ 765645 h 1300035"/>
              <a:gd name="connsiteX22" fmla="*/ 8266633 w 12365542"/>
              <a:gd name="connsiteY22" fmla="*/ 783792 h 1300035"/>
              <a:gd name="connsiteX23" fmla="*/ 8230888 w 12365542"/>
              <a:gd name="connsiteY23" fmla="*/ 799900 h 1300035"/>
              <a:gd name="connsiteX24" fmla="*/ 8194325 w 12365542"/>
              <a:gd name="connsiteY24" fmla="*/ 813969 h 1300035"/>
              <a:gd name="connsiteX25" fmla="*/ 8157048 w 12365542"/>
              <a:gd name="connsiteY25" fmla="*/ 825999 h 1300035"/>
              <a:gd name="connsiteX26" fmla="*/ 8119055 w 12365542"/>
              <a:gd name="connsiteY26" fmla="*/ 835990 h 1300035"/>
              <a:gd name="connsiteX27" fmla="*/ 8080553 w 12365542"/>
              <a:gd name="connsiteY27" fmla="*/ 843738 h 1300035"/>
              <a:gd name="connsiteX28" fmla="*/ 8041539 w 12365542"/>
              <a:gd name="connsiteY28" fmla="*/ 849345 h 1300035"/>
              <a:gd name="connsiteX29" fmla="*/ 8002117 w 12365542"/>
              <a:gd name="connsiteY29" fmla="*/ 852710 h 1300035"/>
              <a:gd name="connsiteX30" fmla="*/ 7962286 w 12365542"/>
              <a:gd name="connsiteY30" fmla="*/ 853831 h 1300035"/>
              <a:gd name="connsiteX31" fmla="*/ 18287 w 12365542"/>
              <a:gd name="connsiteY31" fmla="*/ 877694 h 1300035"/>
              <a:gd name="connsiteX32" fmla="*/ 0 w 12365542"/>
              <a:gd name="connsiteY32" fmla="*/ 1296467 h 1300035"/>
              <a:gd name="connsiteX33" fmla="*/ 12365542 w 12365542"/>
              <a:gd name="connsiteY33" fmla="*/ 1300035 h 1300035"/>
              <a:gd name="connsiteX34" fmla="*/ 12235296 w 12365542"/>
              <a:gd name="connsiteY34" fmla="*/ 0 h 1300035"/>
              <a:gd name="connsiteX0" fmla="*/ 12235296 w 12254029"/>
              <a:gd name="connsiteY0" fmla="*/ 0 h 1305610"/>
              <a:gd name="connsiteX1" fmla="*/ 9382505 w 12254029"/>
              <a:gd name="connsiteY1" fmla="*/ 0 h 1305610"/>
              <a:gd name="connsiteX2" fmla="*/ 9342674 w 12254029"/>
              <a:gd name="connsiteY2" fmla="*/ 1121 h 1305610"/>
              <a:gd name="connsiteX3" fmla="*/ 9303252 w 12254029"/>
              <a:gd name="connsiteY3" fmla="*/ 4486 h 1305610"/>
              <a:gd name="connsiteX4" fmla="*/ 9264238 w 12254029"/>
              <a:gd name="connsiteY4" fmla="*/ 10093 h 1305610"/>
              <a:gd name="connsiteX5" fmla="*/ 9225633 w 12254029"/>
              <a:gd name="connsiteY5" fmla="*/ 17943 h 1305610"/>
              <a:gd name="connsiteX6" fmla="*/ 9187743 w 12254029"/>
              <a:gd name="connsiteY6" fmla="*/ 27832 h 1305610"/>
              <a:gd name="connsiteX7" fmla="*/ 9150363 w 12254029"/>
              <a:gd name="connsiteY7" fmla="*/ 39862 h 1305610"/>
              <a:gd name="connsiteX8" fmla="*/ 9113903 w 12254029"/>
              <a:gd name="connsiteY8" fmla="*/ 54034 h 1305610"/>
              <a:gd name="connsiteX9" fmla="*/ 9078157 w 12254029"/>
              <a:gd name="connsiteY9" fmla="*/ 70142 h 1305610"/>
              <a:gd name="connsiteX10" fmla="*/ 9043433 w 12254029"/>
              <a:gd name="connsiteY10" fmla="*/ 88289 h 1305610"/>
              <a:gd name="connsiteX11" fmla="*/ 9009628 w 12254029"/>
              <a:gd name="connsiteY11" fmla="*/ 108373 h 1305610"/>
              <a:gd name="connsiteX12" fmla="*/ 8976946 w 12254029"/>
              <a:gd name="connsiteY12" fmla="*/ 130394 h 1305610"/>
              <a:gd name="connsiteX13" fmla="*/ 8945491 w 12254029"/>
              <a:gd name="connsiteY13" fmla="*/ 154352 h 1305610"/>
              <a:gd name="connsiteX14" fmla="*/ 8915260 w 12254029"/>
              <a:gd name="connsiteY14" fmla="*/ 180044 h 1305610"/>
              <a:gd name="connsiteX15" fmla="*/ 8886459 w 12254029"/>
              <a:gd name="connsiteY15" fmla="*/ 207672 h 1305610"/>
              <a:gd name="connsiteX16" fmla="*/ 8458331 w 12254029"/>
              <a:gd name="connsiteY16" fmla="*/ 646159 h 1305610"/>
              <a:gd name="connsiteX17" fmla="*/ 8429530 w 12254029"/>
              <a:gd name="connsiteY17" fmla="*/ 673788 h 1305610"/>
              <a:gd name="connsiteX18" fmla="*/ 8399300 w 12254029"/>
              <a:gd name="connsiteY18" fmla="*/ 699581 h 1305610"/>
              <a:gd name="connsiteX19" fmla="*/ 8367844 w 12254029"/>
              <a:gd name="connsiteY19" fmla="*/ 723437 h 1305610"/>
              <a:gd name="connsiteX20" fmla="*/ 8335162 w 12254029"/>
              <a:gd name="connsiteY20" fmla="*/ 745458 h 1305610"/>
              <a:gd name="connsiteX21" fmla="*/ 8301357 w 12254029"/>
              <a:gd name="connsiteY21" fmla="*/ 765645 h 1305610"/>
              <a:gd name="connsiteX22" fmla="*/ 8266633 w 12254029"/>
              <a:gd name="connsiteY22" fmla="*/ 783792 h 1305610"/>
              <a:gd name="connsiteX23" fmla="*/ 8230888 w 12254029"/>
              <a:gd name="connsiteY23" fmla="*/ 799900 h 1305610"/>
              <a:gd name="connsiteX24" fmla="*/ 8194325 w 12254029"/>
              <a:gd name="connsiteY24" fmla="*/ 813969 h 1305610"/>
              <a:gd name="connsiteX25" fmla="*/ 8157048 w 12254029"/>
              <a:gd name="connsiteY25" fmla="*/ 825999 h 1305610"/>
              <a:gd name="connsiteX26" fmla="*/ 8119055 w 12254029"/>
              <a:gd name="connsiteY26" fmla="*/ 835990 h 1305610"/>
              <a:gd name="connsiteX27" fmla="*/ 8080553 w 12254029"/>
              <a:gd name="connsiteY27" fmla="*/ 843738 h 1305610"/>
              <a:gd name="connsiteX28" fmla="*/ 8041539 w 12254029"/>
              <a:gd name="connsiteY28" fmla="*/ 849345 h 1305610"/>
              <a:gd name="connsiteX29" fmla="*/ 8002117 w 12254029"/>
              <a:gd name="connsiteY29" fmla="*/ 852710 h 1305610"/>
              <a:gd name="connsiteX30" fmla="*/ 7962286 w 12254029"/>
              <a:gd name="connsiteY30" fmla="*/ 853831 h 1305610"/>
              <a:gd name="connsiteX31" fmla="*/ 18287 w 12254029"/>
              <a:gd name="connsiteY31" fmla="*/ 877694 h 1305610"/>
              <a:gd name="connsiteX32" fmla="*/ 0 w 12254029"/>
              <a:gd name="connsiteY32" fmla="*/ 1296467 h 1305610"/>
              <a:gd name="connsiteX33" fmla="*/ 12254029 w 12254029"/>
              <a:gd name="connsiteY33" fmla="*/ 1305610 h 1305610"/>
              <a:gd name="connsiteX34" fmla="*/ 12235296 w 12254029"/>
              <a:gd name="connsiteY34" fmla="*/ 0 h 13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254029" h="1305610">
                <a:moveTo>
                  <a:pt x="12235296" y="0"/>
                </a:moveTo>
                <a:lnTo>
                  <a:pt x="9382505" y="0"/>
                </a:lnTo>
                <a:lnTo>
                  <a:pt x="9342674" y="1121"/>
                </a:lnTo>
                <a:lnTo>
                  <a:pt x="9303252" y="4486"/>
                </a:lnTo>
                <a:lnTo>
                  <a:pt x="9264238" y="10093"/>
                </a:lnTo>
                <a:lnTo>
                  <a:pt x="9225633" y="17943"/>
                </a:lnTo>
                <a:lnTo>
                  <a:pt x="9187743" y="27832"/>
                </a:lnTo>
                <a:lnTo>
                  <a:pt x="9150363" y="39862"/>
                </a:lnTo>
                <a:lnTo>
                  <a:pt x="9113903" y="54034"/>
                </a:lnTo>
                <a:lnTo>
                  <a:pt x="9078157" y="70142"/>
                </a:lnTo>
                <a:lnTo>
                  <a:pt x="9043433" y="88289"/>
                </a:lnTo>
                <a:lnTo>
                  <a:pt x="9009628" y="108373"/>
                </a:lnTo>
                <a:lnTo>
                  <a:pt x="8976946" y="130394"/>
                </a:lnTo>
                <a:lnTo>
                  <a:pt x="8945491" y="154352"/>
                </a:lnTo>
                <a:lnTo>
                  <a:pt x="8915260" y="180044"/>
                </a:lnTo>
                <a:lnTo>
                  <a:pt x="8886459" y="207672"/>
                </a:lnTo>
                <a:lnTo>
                  <a:pt x="8458331" y="646159"/>
                </a:lnTo>
                <a:lnTo>
                  <a:pt x="8429530" y="673788"/>
                </a:lnTo>
                <a:lnTo>
                  <a:pt x="8399300" y="699581"/>
                </a:lnTo>
                <a:lnTo>
                  <a:pt x="8367844" y="723437"/>
                </a:lnTo>
                <a:lnTo>
                  <a:pt x="8335162" y="745458"/>
                </a:lnTo>
                <a:lnTo>
                  <a:pt x="8301357" y="765645"/>
                </a:lnTo>
                <a:lnTo>
                  <a:pt x="8266633" y="783792"/>
                </a:lnTo>
                <a:lnTo>
                  <a:pt x="8230888" y="799900"/>
                </a:lnTo>
                <a:lnTo>
                  <a:pt x="8194325" y="813969"/>
                </a:lnTo>
                <a:lnTo>
                  <a:pt x="8157048" y="825999"/>
                </a:lnTo>
                <a:lnTo>
                  <a:pt x="8119055" y="835990"/>
                </a:lnTo>
                <a:lnTo>
                  <a:pt x="8080553" y="843738"/>
                </a:lnTo>
                <a:lnTo>
                  <a:pt x="8041539" y="849345"/>
                </a:lnTo>
                <a:lnTo>
                  <a:pt x="8002117" y="852710"/>
                </a:lnTo>
                <a:lnTo>
                  <a:pt x="7962286" y="853831"/>
                </a:lnTo>
                <a:lnTo>
                  <a:pt x="18287" y="877694"/>
                </a:lnTo>
                <a:lnTo>
                  <a:pt x="0" y="1296467"/>
                </a:lnTo>
                <a:lnTo>
                  <a:pt x="12254029" y="1305610"/>
                </a:lnTo>
                <a:lnTo>
                  <a:pt x="12235296" y="0"/>
                </a:lnTo>
                <a:close/>
              </a:path>
            </a:pathLst>
          </a:custGeom>
          <a:solidFill>
            <a:srgbClr val="FFBF22"/>
          </a:solidFill>
          <a:ln w="10208" cap="flat">
            <a:noFill/>
            <a:prstDash val="solid"/>
            <a:miter/>
          </a:ln>
        </p:spPr>
        <p:txBody>
          <a:bodyPr rtlCol="0" anchor="ctr"/>
          <a:lstStyle/>
          <a:p>
            <a:endParaRPr lang="en-GB"/>
          </a:p>
        </p:txBody>
      </p:sp>
      <p:sp>
        <p:nvSpPr>
          <p:cNvPr id="6" name="Graphic 8">
            <a:extLst>
              <a:ext uri="{FF2B5EF4-FFF2-40B4-BE49-F238E27FC236}">
                <a16:creationId xmlns:a16="http://schemas.microsoft.com/office/drawing/2014/main" id="{F5FC7C43-FB62-3441-A41A-4AC9788BD9EC}"/>
              </a:ext>
            </a:extLst>
          </p:cNvPr>
          <p:cNvSpPr/>
          <p:nvPr/>
        </p:nvSpPr>
        <p:spPr>
          <a:xfrm>
            <a:off x="-25972" y="6232997"/>
            <a:ext cx="12260164" cy="659972"/>
          </a:xfrm>
          <a:custGeom>
            <a:avLst/>
            <a:gdLst>
              <a:gd name="connsiteX0" fmla="*/ 11820777 w 11820776"/>
              <a:gd name="connsiteY0" fmla="*/ 0 h 612471"/>
              <a:gd name="connsiteX1" fmla="*/ 10094872 w 11820776"/>
              <a:gd name="connsiteY1" fmla="*/ 0 h 612471"/>
              <a:gd name="connsiteX2" fmla="*/ 10056782 w 11820776"/>
              <a:gd name="connsiteY2" fmla="*/ 2097 h 612471"/>
              <a:gd name="connsiteX3" fmla="*/ 10019676 w 11820776"/>
              <a:gd name="connsiteY3" fmla="*/ 8549 h 612471"/>
              <a:gd name="connsiteX4" fmla="*/ 9983391 w 11820776"/>
              <a:gd name="connsiteY4" fmla="*/ 18873 h 612471"/>
              <a:gd name="connsiteX5" fmla="*/ 9948748 w 11820776"/>
              <a:gd name="connsiteY5" fmla="*/ 33229 h 612471"/>
              <a:gd name="connsiteX6" fmla="*/ 9915911 w 11820776"/>
              <a:gd name="connsiteY6" fmla="*/ 51456 h 612471"/>
              <a:gd name="connsiteX7" fmla="*/ 9885045 w 11820776"/>
              <a:gd name="connsiteY7" fmla="*/ 73232 h 612471"/>
              <a:gd name="connsiteX8" fmla="*/ 9856641 w 11820776"/>
              <a:gd name="connsiteY8" fmla="*/ 98557 h 612471"/>
              <a:gd name="connsiteX9" fmla="*/ 9651246 w 11820776"/>
              <a:gd name="connsiteY9" fmla="*/ 306639 h 612471"/>
              <a:gd name="connsiteX10" fmla="*/ 9622842 w 11820776"/>
              <a:gd name="connsiteY10" fmla="*/ 331964 h 612471"/>
              <a:gd name="connsiteX11" fmla="*/ 9591975 w 11820776"/>
              <a:gd name="connsiteY11" fmla="*/ 353740 h 612471"/>
              <a:gd name="connsiteX12" fmla="*/ 9559138 w 11820776"/>
              <a:gd name="connsiteY12" fmla="*/ 371806 h 612471"/>
              <a:gd name="connsiteX13" fmla="*/ 9524496 w 11820776"/>
              <a:gd name="connsiteY13" fmla="*/ 386162 h 612471"/>
              <a:gd name="connsiteX14" fmla="*/ 9488375 w 11820776"/>
              <a:gd name="connsiteY14" fmla="*/ 396646 h 612471"/>
              <a:gd name="connsiteX15" fmla="*/ 9451106 w 11820776"/>
              <a:gd name="connsiteY15" fmla="*/ 402937 h 612471"/>
              <a:gd name="connsiteX16" fmla="*/ 9413015 w 11820776"/>
              <a:gd name="connsiteY16" fmla="*/ 405034 h 612471"/>
              <a:gd name="connsiteX17" fmla="*/ 0 w 11820776"/>
              <a:gd name="connsiteY17" fmla="*/ 405034 h 612471"/>
              <a:gd name="connsiteX18" fmla="*/ 0 w 11820776"/>
              <a:gd name="connsiteY18" fmla="*/ 612471 h 612471"/>
              <a:gd name="connsiteX19" fmla="*/ 11820777 w 11820776"/>
              <a:gd name="connsiteY19" fmla="*/ 612471 h 612471"/>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207818 w 12028595"/>
              <a:gd name="connsiteY17" fmla="*/ 405034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028595 w 12028595"/>
              <a:gd name="connsiteY0" fmla="*/ 0 h 624347"/>
              <a:gd name="connsiteX1" fmla="*/ 10302690 w 12028595"/>
              <a:gd name="connsiteY1" fmla="*/ 0 h 624347"/>
              <a:gd name="connsiteX2" fmla="*/ 10264600 w 12028595"/>
              <a:gd name="connsiteY2" fmla="*/ 2097 h 624347"/>
              <a:gd name="connsiteX3" fmla="*/ 10227494 w 12028595"/>
              <a:gd name="connsiteY3" fmla="*/ 8549 h 624347"/>
              <a:gd name="connsiteX4" fmla="*/ 10191209 w 12028595"/>
              <a:gd name="connsiteY4" fmla="*/ 18873 h 624347"/>
              <a:gd name="connsiteX5" fmla="*/ 10156566 w 12028595"/>
              <a:gd name="connsiteY5" fmla="*/ 33229 h 624347"/>
              <a:gd name="connsiteX6" fmla="*/ 10123729 w 12028595"/>
              <a:gd name="connsiteY6" fmla="*/ 51456 h 624347"/>
              <a:gd name="connsiteX7" fmla="*/ 10092863 w 12028595"/>
              <a:gd name="connsiteY7" fmla="*/ 73232 h 624347"/>
              <a:gd name="connsiteX8" fmla="*/ 10064459 w 12028595"/>
              <a:gd name="connsiteY8" fmla="*/ 98557 h 624347"/>
              <a:gd name="connsiteX9" fmla="*/ 9859064 w 12028595"/>
              <a:gd name="connsiteY9" fmla="*/ 306639 h 624347"/>
              <a:gd name="connsiteX10" fmla="*/ 9830660 w 12028595"/>
              <a:gd name="connsiteY10" fmla="*/ 331964 h 624347"/>
              <a:gd name="connsiteX11" fmla="*/ 9799793 w 12028595"/>
              <a:gd name="connsiteY11" fmla="*/ 353740 h 624347"/>
              <a:gd name="connsiteX12" fmla="*/ 9766956 w 12028595"/>
              <a:gd name="connsiteY12" fmla="*/ 371806 h 624347"/>
              <a:gd name="connsiteX13" fmla="*/ 9732314 w 12028595"/>
              <a:gd name="connsiteY13" fmla="*/ 386162 h 624347"/>
              <a:gd name="connsiteX14" fmla="*/ 9696193 w 12028595"/>
              <a:gd name="connsiteY14" fmla="*/ 396646 h 624347"/>
              <a:gd name="connsiteX15" fmla="*/ 9658924 w 12028595"/>
              <a:gd name="connsiteY15" fmla="*/ 402937 h 624347"/>
              <a:gd name="connsiteX16" fmla="*/ 9620833 w 12028595"/>
              <a:gd name="connsiteY16" fmla="*/ 405034 h 624347"/>
              <a:gd name="connsiteX17" fmla="*/ 0 w 12028595"/>
              <a:gd name="connsiteY17" fmla="*/ 410972 h 624347"/>
              <a:gd name="connsiteX18" fmla="*/ 0 w 12028595"/>
              <a:gd name="connsiteY18" fmla="*/ 624347 h 624347"/>
              <a:gd name="connsiteX19" fmla="*/ 12028595 w 12028595"/>
              <a:gd name="connsiteY19" fmla="*/ 612471 h 624347"/>
              <a:gd name="connsiteX20" fmla="*/ 12028595 w 12028595"/>
              <a:gd name="connsiteY20" fmla="*/ 0 h 624347"/>
              <a:gd name="connsiteX0" fmla="*/ 12248288 w 12248288"/>
              <a:gd name="connsiteY0" fmla="*/ 0 h 624347"/>
              <a:gd name="connsiteX1" fmla="*/ 10302690 w 12248288"/>
              <a:gd name="connsiteY1" fmla="*/ 0 h 624347"/>
              <a:gd name="connsiteX2" fmla="*/ 10264600 w 12248288"/>
              <a:gd name="connsiteY2" fmla="*/ 2097 h 624347"/>
              <a:gd name="connsiteX3" fmla="*/ 10227494 w 12248288"/>
              <a:gd name="connsiteY3" fmla="*/ 8549 h 624347"/>
              <a:gd name="connsiteX4" fmla="*/ 10191209 w 12248288"/>
              <a:gd name="connsiteY4" fmla="*/ 18873 h 624347"/>
              <a:gd name="connsiteX5" fmla="*/ 10156566 w 12248288"/>
              <a:gd name="connsiteY5" fmla="*/ 33229 h 624347"/>
              <a:gd name="connsiteX6" fmla="*/ 10123729 w 12248288"/>
              <a:gd name="connsiteY6" fmla="*/ 51456 h 624347"/>
              <a:gd name="connsiteX7" fmla="*/ 10092863 w 12248288"/>
              <a:gd name="connsiteY7" fmla="*/ 73232 h 624347"/>
              <a:gd name="connsiteX8" fmla="*/ 10064459 w 12248288"/>
              <a:gd name="connsiteY8" fmla="*/ 98557 h 624347"/>
              <a:gd name="connsiteX9" fmla="*/ 9859064 w 12248288"/>
              <a:gd name="connsiteY9" fmla="*/ 306639 h 624347"/>
              <a:gd name="connsiteX10" fmla="*/ 9830660 w 12248288"/>
              <a:gd name="connsiteY10" fmla="*/ 331964 h 624347"/>
              <a:gd name="connsiteX11" fmla="*/ 9799793 w 12248288"/>
              <a:gd name="connsiteY11" fmla="*/ 353740 h 624347"/>
              <a:gd name="connsiteX12" fmla="*/ 9766956 w 12248288"/>
              <a:gd name="connsiteY12" fmla="*/ 371806 h 624347"/>
              <a:gd name="connsiteX13" fmla="*/ 9732314 w 12248288"/>
              <a:gd name="connsiteY13" fmla="*/ 386162 h 624347"/>
              <a:gd name="connsiteX14" fmla="*/ 9696193 w 12248288"/>
              <a:gd name="connsiteY14" fmla="*/ 396646 h 624347"/>
              <a:gd name="connsiteX15" fmla="*/ 9658924 w 12248288"/>
              <a:gd name="connsiteY15" fmla="*/ 402937 h 624347"/>
              <a:gd name="connsiteX16" fmla="*/ 9620833 w 12248288"/>
              <a:gd name="connsiteY16" fmla="*/ 405034 h 624347"/>
              <a:gd name="connsiteX17" fmla="*/ 0 w 12248288"/>
              <a:gd name="connsiteY17" fmla="*/ 410972 h 624347"/>
              <a:gd name="connsiteX18" fmla="*/ 0 w 12248288"/>
              <a:gd name="connsiteY18" fmla="*/ 624347 h 624347"/>
              <a:gd name="connsiteX19" fmla="*/ 12028595 w 12248288"/>
              <a:gd name="connsiteY19" fmla="*/ 612471 h 624347"/>
              <a:gd name="connsiteX20" fmla="*/ 12248288 w 12248288"/>
              <a:gd name="connsiteY20" fmla="*/ 0 h 624347"/>
              <a:gd name="connsiteX0" fmla="*/ 12248288 w 12254226"/>
              <a:gd name="connsiteY0" fmla="*/ 0 h 624347"/>
              <a:gd name="connsiteX1" fmla="*/ 10302690 w 12254226"/>
              <a:gd name="connsiteY1" fmla="*/ 0 h 624347"/>
              <a:gd name="connsiteX2" fmla="*/ 10264600 w 12254226"/>
              <a:gd name="connsiteY2" fmla="*/ 2097 h 624347"/>
              <a:gd name="connsiteX3" fmla="*/ 10227494 w 12254226"/>
              <a:gd name="connsiteY3" fmla="*/ 8549 h 624347"/>
              <a:gd name="connsiteX4" fmla="*/ 10191209 w 12254226"/>
              <a:gd name="connsiteY4" fmla="*/ 18873 h 624347"/>
              <a:gd name="connsiteX5" fmla="*/ 10156566 w 12254226"/>
              <a:gd name="connsiteY5" fmla="*/ 33229 h 624347"/>
              <a:gd name="connsiteX6" fmla="*/ 10123729 w 12254226"/>
              <a:gd name="connsiteY6" fmla="*/ 51456 h 624347"/>
              <a:gd name="connsiteX7" fmla="*/ 10092863 w 12254226"/>
              <a:gd name="connsiteY7" fmla="*/ 73232 h 624347"/>
              <a:gd name="connsiteX8" fmla="*/ 10064459 w 12254226"/>
              <a:gd name="connsiteY8" fmla="*/ 98557 h 624347"/>
              <a:gd name="connsiteX9" fmla="*/ 9859064 w 12254226"/>
              <a:gd name="connsiteY9" fmla="*/ 306639 h 624347"/>
              <a:gd name="connsiteX10" fmla="*/ 9830660 w 12254226"/>
              <a:gd name="connsiteY10" fmla="*/ 331964 h 624347"/>
              <a:gd name="connsiteX11" fmla="*/ 9799793 w 12254226"/>
              <a:gd name="connsiteY11" fmla="*/ 353740 h 624347"/>
              <a:gd name="connsiteX12" fmla="*/ 9766956 w 12254226"/>
              <a:gd name="connsiteY12" fmla="*/ 371806 h 624347"/>
              <a:gd name="connsiteX13" fmla="*/ 9732314 w 12254226"/>
              <a:gd name="connsiteY13" fmla="*/ 386162 h 624347"/>
              <a:gd name="connsiteX14" fmla="*/ 9696193 w 12254226"/>
              <a:gd name="connsiteY14" fmla="*/ 396646 h 624347"/>
              <a:gd name="connsiteX15" fmla="*/ 9658924 w 12254226"/>
              <a:gd name="connsiteY15" fmla="*/ 402937 h 624347"/>
              <a:gd name="connsiteX16" fmla="*/ 9620833 w 12254226"/>
              <a:gd name="connsiteY16" fmla="*/ 405034 h 624347"/>
              <a:gd name="connsiteX17" fmla="*/ 0 w 12254226"/>
              <a:gd name="connsiteY17" fmla="*/ 410972 h 624347"/>
              <a:gd name="connsiteX18" fmla="*/ 0 w 12254226"/>
              <a:gd name="connsiteY18" fmla="*/ 624347 h 624347"/>
              <a:gd name="connsiteX19" fmla="*/ 12254226 w 12254226"/>
              <a:gd name="connsiteY19" fmla="*/ 618409 h 624347"/>
              <a:gd name="connsiteX20" fmla="*/ 12248288 w 12254226"/>
              <a:gd name="connsiteY20" fmla="*/ 0 h 624347"/>
              <a:gd name="connsiteX0" fmla="*/ 12248288 w 12254226"/>
              <a:gd name="connsiteY0" fmla="*/ 0 h 659972"/>
              <a:gd name="connsiteX1" fmla="*/ 10302690 w 12254226"/>
              <a:gd name="connsiteY1" fmla="*/ 0 h 659972"/>
              <a:gd name="connsiteX2" fmla="*/ 10264600 w 12254226"/>
              <a:gd name="connsiteY2" fmla="*/ 2097 h 659972"/>
              <a:gd name="connsiteX3" fmla="*/ 10227494 w 12254226"/>
              <a:gd name="connsiteY3" fmla="*/ 8549 h 659972"/>
              <a:gd name="connsiteX4" fmla="*/ 10191209 w 12254226"/>
              <a:gd name="connsiteY4" fmla="*/ 18873 h 659972"/>
              <a:gd name="connsiteX5" fmla="*/ 10156566 w 12254226"/>
              <a:gd name="connsiteY5" fmla="*/ 33229 h 659972"/>
              <a:gd name="connsiteX6" fmla="*/ 10123729 w 12254226"/>
              <a:gd name="connsiteY6" fmla="*/ 51456 h 659972"/>
              <a:gd name="connsiteX7" fmla="*/ 10092863 w 12254226"/>
              <a:gd name="connsiteY7" fmla="*/ 73232 h 659972"/>
              <a:gd name="connsiteX8" fmla="*/ 10064459 w 12254226"/>
              <a:gd name="connsiteY8" fmla="*/ 98557 h 659972"/>
              <a:gd name="connsiteX9" fmla="*/ 9859064 w 12254226"/>
              <a:gd name="connsiteY9" fmla="*/ 306639 h 659972"/>
              <a:gd name="connsiteX10" fmla="*/ 9830660 w 12254226"/>
              <a:gd name="connsiteY10" fmla="*/ 331964 h 659972"/>
              <a:gd name="connsiteX11" fmla="*/ 9799793 w 12254226"/>
              <a:gd name="connsiteY11" fmla="*/ 353740 h 659972"/>
              <a:gd name="connsiteX12" fmla="*/ 9766956 w 12254226"/>
              <a:gd name="connsiteY12" fmla="*/ 371806 h 659972"/>
              <a:gd name="connsiteX13" fmla="*/ 9732314 w 12254226"/>
              <a:gd name="connsiteY13" fmla="*/ 386162 h 659972"/>
              <a:gd name="connsiteX14" fmla="*/ 9696193 w 12254226"/>
              <a:gd name="connsiteY14" fmla="*/ 396646 h 659972"/>
              <a:gd name="connsiteX15" fmla="*/ 9658924 w 12254226"/>
              <a:gd name="connsiteY15" fmla="*/ 402937 h 659972"/>
              <a:gd name="connsiteX16" fmla="*/ 9620833 w 12254226"/>
              <a:gd name="connsiteY16" fmla="*/ 405034 h 659972"/>
              <a:gd name="connsiteX17" fmla="*/ 0 w 12254226"/>
              <a:gd name="connsiteY17" fmla="*/ 410972 h 659972"/>
              <a:gd name="connsiteX18" fmla="*/ 0 w 12254226"/>
              <a:gd name="connsiteY18" fmla="*/ 624347 h 659972"/>
              <a:gd name="connsiteX19" fmla="*/ 12254226 w 12254226"/>
              <a:gd name="connsiteY19" fmla="*/ 659972 h 659972"/>
              <a:gd name="connsiteX20" fmla="*/ 12248288 w 12254226"/>
              <a:gd name="connsiteY20" fmla="*/ 0 h 659972"/>
              <a:gd name="connsiteX0" fmla="*/ 12254226 w 12260164"/>
              <a:gd name="connsiteY0" fmla="*/ 0 h 659972"/>
              <a:gd name="connsiteX1" fmla="*/ 10308628 w 12260164"/>
              <a:gd name="connsiteY1" fmla="*/ 0 h 659972"/>
              <a:gd name="connsiteX2" fmla="*/ 10270538 w 12260164"/>
              <a:gd name="connsiteY2" fmla="*/ 2097 h 659972"/>
              <a:gd name="connsiteX3" fmla="*/ 10233432 w 12260164"/>
              <a:gd name="connsiteY3" fmla="*/ 8549 h 659972"/>
              <a:gd name="connsiteX4" fmla="*/ 10197147 w 12260164"/>
              <a:gd name="connsiteY4" fmla="*/ 18873 h 659972"/>
              <a:gd name="connsiteX5" fmla="*/ 10162504 w 12260164"/>
              <a:gd name="connsiteY5" fmla="*/ 33229 h 659972"/>
              <a:gd name="connsiteX6" fmla="*/ 10129667 w 12260164"/>
              <a:gd name="connsiteY6" fmla="*/ 51456 h 659972"/>
              <a:gd name="connsiteX7" fmla="*/ 10098801 w 12260164"/>
              <a:gd name="connsiteY7" fmla="*/ 73232 h 659972"/>
              <a:gd name="connsiteX8" fmla="*/ 10070397 w 12260164"/>
              <a:gd name="connsiteY8" fmla="*/ 98557 h 659972"/>
              <a:gd name="connsiteX9" fmla="*/ 9865002 w 12260164"/>
              <a:gd name="connsiteY9" fmla="*/ 306639 h 659972"/>
              <a:gd name="connsiteX10" fmla="*/ 9836598 w 12260164"/>
              <a:gd name="connsiteY10" fmla="*/ 331964 h 659972"/>
              <a:gd name="connsiteX11" fmla="*/ 9805731 w 12260164"/>
              <a:gd name="connsiteY11" fmla="*/ 353740 h 659972"/>
              <a:gd name="connsiteX12" fmla="*/ 9772894 w 12260164"/>
              <a:gd name="connsiteY12" fmla="*/ 371806 h 659972"/>
              <a:gd name="connsiteX13" fmla="*/ 9738252 w 12260164"/>
              <a:gd name="connsiteY13" fmla="*/ 386162 h 659972"/>
              <a:gd name="connsiteX14" fmla="*/ 9702131 w 12260164"/>
              <a:gd name="connsiteY14" fmla="*/ 396646 h 659972"/>
              <a:gd name="connsiteX15" fmla="*/ 9664862 w 12260164"/>
              <a:gd name="connsiteY15" fmla="*/ 402937 h 659972"/>
              <a:gd name="connsiteX16" fmla="*/ 9626771 w 12260164"/>
              <a:gd name="connsiteY16" fmla="*/ 405034 h 659972"/>
              <a:gd name="connsiteX17" fmla="*/ 5938 w 12260164"/>
              <a:gd name="connsiteY17" fmla="*/ 410972 h 659972"/>
              <a:gd name="connsiteX18" fmla="*/ 0 w 12260164"/>
              <a:gd name="connsiteY18" fmla="*/ 654035 h 659972"/>
              <a:gd name="connsiteX19" fmla="*/ 12260164 w 12260164"/>
              <a:gd name="connsiteY19" fmla="*/ 659972 h 659972"/>
              <a:gd name="connsiteX20" fmla="*/ 12254226 w 12260164"/>
              <a:gd name="connsiteY20" fmla="*/ 0 h 6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260164" h="659972">
                <a:moveTo>
                  <a:pt x="12254226" y="0"/>
                </a:moveTo>
                <a:lnTo>
                  <a:pt x="10308628" y="0"/>
                </a:lnTo>
                <a:lnTo>
                  <a:pt x="10270538" y="2097"/>
                </a:lnTo>
                <a:lnTo>
                  <a:pt x="10233432" y="8549"/>
                </a:lnTo>
                <a:lnTo>
                  <a:pt x="10197147" y="18873"/>
                </a:lnTo>
                <a:lnTo>
                  <a:pt x="10162504" y="33229"/>
                </a:lnTo>
                <a:lnTo>
                  <a:pt x="10129667" y="51456"/>
                </a:lnTo>
                <a:lnTo>
                  <a:pt x="10098801" y="73232"/>
                </a:lnTo>
                <a:lnTo>
                  <a:pt x="10070397" y="98557"/>
                </a:lnTo>
                <a:lnTo>
                  <a:pt x="9865002" y="306639"/>
                </a:lnTo>
                <a:lnTo>
                  <a:pt x="9836598" y="331964"/>
                </a:lnTo>
                <a:lnTo>
                  <a:pt x="9805731" y="353740"/>
                </a:lnTo>
                <a:lnTo>
                  <a:pt x="9772894" y="371806"/>
                </a:lnTo>
                <a:lnTo>
                  <a:pt x="9738252" y="386162"/>
                </a:lnTo>
                <a:lnTo>
                  <a:pt x="9702131" y="396646"/>
                </a:lnTo>
                <a:lnTo>
                  <a:pt x="9664862" y="402937"/>
                </a:lnTo>
                <a:lnTo>
                  <a:pt x="9626771" y="405034"/>
                </a:lnTo>
                <a:lnTo>
                  <a:pt x="5938" y="410972"/>
                </a:lnTo>
                <a:lnTo>
                  <a:pt x="0" y="654035"/>
                </a:lnTo>
                <a:lnTo>
                  <a:pt x="12260164" y="659972"/>
                </a:lnTo>
                <a:cubicBezTo>
                  <a:pt x="12258185" y="453836"/>
                  <a:pt x="12256205" y="206136"/>
                  <a:pt x="12254226" y="0"/>
                </a:cubicBezTo>
                <a:close/>
              </a:path>
            </a:pathLst>
          </a:custGeom>
          <a:solidFill>
            <a:srgbClr val="FFFFFF"/>
          </a:solidFill>
          <a:ln w="16417" cap="flat">
            <a:noFill/>
            <a:prstDash val="solid"/>
            <a:miter/>
          </a:ln>
        </p:spPr>
        <p:txBody>
          <a:bodyPr rtlCol="0" anchor="ctr"/>
          <a:lstStyle/>
          <a:p>
            <a:endParaRPr lang="en-GB"/>
          </a:p>
        </p:txBody>
      </p:sp>
      <p:pic>
        <p:nvPicPr>
          <p:cNvPr id="7" name="Picture 6">
            <a:extLst>
              <a:ext uri="{FF2B5EF4-FFF2-40B4-BE49-F238E27FC236}">
                <a16:creationId xmlns:a16="http://schemas.microsoft.com/office/drawing/2014/main" id="{763ACC72-1398-854C-9BC7-40C2345C35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8899" y="6398519"/>
            <a:ext cx="1451230" cy="213867"/>
          </a:xfrm>
          <a:prstGeom prst="rect">
            <a:avLst/>
          </a:prstGeom>
        </p:spPr>
      </p:pic>
    </p:spTree>
    <p:extLst>
      <p:ext uri="{BB962C8B-B14F-4D97-AF65-F5344CB8AC3E}">
        <p14:creationId xmlns:p14="http://schemas.microsoft.com/office/powerpoint/2010/main" val="2704666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DD833B-569D-5B48-B34F-E31CA0BB2B85}"/>
              </a:ext>
            </a:extLst>
          </p:cNvPr>
          <p:cNvSpPr>
            <a:spLocks noGrp="1"/>
          </p:cNvSpPr>
          <p:nvPr>
            <p:ph type="body" sz="quarter" idx="12"/>
          </p:nvPr>
        </p:nvSpPr>
        <p:spPr>
          <a:xfrm>
            <a:off x="316800" y="882000"/>
            <a:ext cx="4338000" cy="4970160"/>
          </a:xfrm>
          <a:solidFill>
            <a:srgbClr val="FFBF22">
              <a:alpha val="50196"/>
            </a:srgbClr>
          </a:solidFill>
          <a:ln>
            <a:noFill/>
          </a:ln>
        </p:spPr>
        <p:txBody>
          <a:bodyPr lIns="91440" tIns="45720" rIns="91440" bIns="45720" numCol="1" anchor="t"/>
          <a:lstStyle/>
          <a:p>
            <a:r>
              <a:rPr lang="en-GB" sz="1000"/>
              <a:t>The combined EMR Modelling and Modelling &amp; Insights teams provide modelling expertise to support decisions relating to system adequacy. This includes modelling on operational timescales to support decisions in the ESO’s control room, as well as modelling to support decision-making on longer time horizons (e.g. through the Capacity Market, and to inform policy development to meet Net Zero). </a:t>
            </a:r>
          </a:p>
          <a:p>
            <a:r>
              <a:rPr lang="en-GB" sz="1000"/>
              <a:t>We provide modelling expertise to support the Winter Outlook Report published in autumn each year, covering both system margins and daily operational surplus. In addition, the Modelling &amp; Insights team provide regular updates on daily operational margins throughout the winter period at the ESO’s Operational Transparency Forum.</a:t>
            </a:r>
          </a:p>
          <a:p>
            <a:r>
              <a:rPr lang="en-GB" sz="1000"/>
              <a:t>We also provide modelling to support recommendations to Government on system adequacy through the Capacity Market, typically covering a time horizon of 1 – 5 years ahead. This includes recommendations on capacity market auction parameters including the target capacity and technology de-rating factors. This is published in the Electricity Capacity Report each summer before industry prequalification.</a:t>
            </a:r>
          </a:p>
          <a:p>
            <a:r>
              <a:rPr lang="en-GB" sz="1000"/>
              <a:t>We are now also looking at longer-term system adequacy through the 2030s. This is to help us anticipate the potential risks and the resources needed to ensure adequacy in a fully decarbonised power system, which will be required to meet our Net Zero targets.</a:t>
            </a:r>
          </a:p>
          <a:p>
            <a:r>
              <a:rPr lang="en-GB" sz="1000"/>
              <a:t>The Modelling &amp; Insights team also undertake modelling relating to forecasting ESO balancing costs, including modelling to support fixed </a:t>
            </a:r>
            <a:r>
              <a:rPr lang="en-GB" sz="1000" err="1"/>
              <a:t>BSUoS</a:t>
            </a:r>
            <a:r>
              <a:rPr lang="en-GB" sz="1000"/>
              <a:t> tariffs.</a:t>
            </a:r>
          </a:p>
          <a:p>
            <a:r>
              <a:rPr lang="en-GB" sz="1000"/>
              <a:t>The best way to contact us is via the team email address which is monitored regularly. Alternatively, we have also provided contact details for some members of the team.</a:t>
            </a:r>
          </a:p>
          <a:p>
            <a:r>
              <a:rPr lang="en-US" sz="1000">
                <a:solidFill>
                  <a:srgbClr val="454546"/>
                </a:solidFill>
                <a:latin typeface="HelveticaNeueLT Pro 55 Roman"/>
              </a:rPr>
              <a:t>EMR modelling queries: </a:t>
            </a:r>
            <a:r>
              <a:rPr lang="en-GB" sz="1000">
                <a:hlinkClick r:id="rId2"/>
              </a:rPr>
              <a:t>emrmodelling@nationalgrideso.com</a:t>
            </a:r>
            <a:endParaRPr lang="en-GB" sz="1000"/>
          </a:p>
          <a:p>
            <a:endParaRPr lang="en-GB" sz="1000"/>
          </a:p>
        </p:txBody>
      </p:sp>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7014874" cy="628222"/>
          </a:xfrm>
        </p:spPr>
        <p:txBody>
          <a:bodyPr lIns="91440" tIns="45720" rIns="91440" bIns="45720" anchor="t"/>
          <a:lstStyle/>
          <a:p>
            <a:r>
              <a:rPr lang="en-GB">
                <a:latin typeface="HelveticaNeueLT Pro 55 Roman"/>
              </a:rPr>
              <a:t>EMR Modelling / Modelling &amp; Insights</a:t>
            </a:r>
            <a:endParaRPr lang="en-GB"/>
          </a:p>
        </p:txBody>
      </p:sp>
      <p:sp>
        <p:nvSpPr>
          <p:cNvPr id="7" name="TextBox 6">
            <a:extLst>
              <a:ext uri="{FF2B5EF4-FFF2-40B4-BE49-F238E27FC236}">
                <a16:creationId xmlns:a16="http://schemas.microsoft.com/office/drawing/2014/main" id="{E4F1B3A7-3649-4A8F-AAE2-DEF96D10A558}"/>
              </a:ext>
            </a:extLst>
          </p:cNvPr>
          <p:cNvSpPr txBox="1"/>
          <p:nvPr/>
        </p:nvSpPr>
        <p:spPr>
          <a:xfrm>
            <a:off x="7245316" y="838904"/>
            <a:ext cx="4332777" cy="1231106"/>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Andy Dobbie</a:t>
            </a:r>
          </a:p>
          <a:p>
            <a:r>
              <a:rPr lang="en-US" sz="1000" b="1">
                <a:solidFill>
                  <a:srgbClr val="D43900"/>
                </a:solidFill>
                <a:latin typeface="HelveticaNeueLT Pro 55 Roman" panose="020B0604020202020204" pitchFamily="34" charset="77"/>
              </a:rPr>
              <a:t>Head of EMR Modelling</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Leads the EMR Modelling / Modelling &amp; Insight teams – you can contact me on any of the modelling activities undertaken by the team</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3">
                  <a:extLst>
                    <a:ext uri="{A12FA001-AC4F-418D-AE19-62706E023703}">
                      <ahyp:hlinkClr xmlns:ahyp="http://schemas.microsoft.com/office/drawing/2018/hyperlinkcolor" val="tx"/>
                    </a:ext>
                  </a:extLst>
                </a:hlinkClick>
              </a:rPr>
              <a:t>Andrew.Dobbie2@nationalgrideso.com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+44 (0) 7966 551 760</a:t>
            </a:r>
          </a:p>
        </p:txBody>
      </p:sp>
      <p:pic>
        <p:nvPicPr>
          <p:cNvPr id="8" name="Picture 7">
            <a:extLst>
              <a:ext uri="{FF2B5EF4-FFF2-40B4-BE49-F238E27FC236}">
                <a16:creationId xmlns:a16="http://schemas.microsoft.com/office/drawing/2014/main" id="{529E8D3C-05F5-48C4-BC5C-2ED670301981}"/>
              </a:ext>
            </a:extLst>
          </p:cNvPr>
          <p:cNvPicPr>
            <a:picLocks noChangeAspect="1"/>
          </p:cNvPicPr>
          <p:nvPr/>
        </p:nvPicPr>
        <p:blipFill>
          <a:blip r:embed="rId4"/>
          <a:stretch>
            <a:fillRect/>
          </a:stretch>
        </p:blipFill>
        <p:spPr>
          <a:xfrm>
            <a:off x="4870925" y="4504127"/>
            <a:ext cx="834777" cy="1113035"/>
          </a:xfrm>
          <a:prstGeom prst="rect">
            <a:avLst/>
          </a:prstGeom>
        </p:spPr>
      </p:pic>
      <p:sp>
        <p:nvSpPr>
          <p:cNvPr id="9" name="TextBox 8">
            <a:extLst>
              <a:ext uri="{FF2B5EF4-FFF2-40B4-BE49-F238E27FC236}">
                <a16:creationId xmlns:a16="http://schemas.microsoft.com/office/drawing/2014/main" id="{F9545BB3-A01D-43AF-BE14-4D497FC4A997}"/>
              </a:ext>
            </a:extLst>
          </p:cNvPr>
          <p:cNvSpPr txBox="1"/>
          <p:nvPr/>
        </p:nvSpPr>
        <p:spPr>
          <a:xfrm>
            <a:off x="5742035" y="4504127"/>
            <a:ext cx="2773137" cy="1369606"/>
          </a:xfrm>
          <a:prstGeom prst="rect">
            <a:avLst/>
          </a:prstGeom>
          <a:noFill/>
        </p:spPr>
        <p:txBody>
          <a:bodyPr wrap="square" rtlCol="0">
            <a:spAutoFit/>
          </a:bodyPr>
          <a:lstStyle/>
          <a:p>
            <a:r>
              <a:rPr lang="en-US" sz="1000" b="1" dirty="0">
                <a:solidFill>
                  <a:srgbClr val="D43900"/>
                </a:solidFill>
                <a:latin typeface="HelveticaNeueLT Pro 55 Roman" panose="020B0604020202020204" pitchFamily="34" charset="77"/>
              </a:rPr>
              <a:t>Gareth Lloyd</a:t>
            </a:r>
          </a:p>
          <a:p>
            <a:r>
              <a:rPr lang="en-US" sz="1000" b="1" dirty="0">
                <a:solidFill>
                  <a:srgbClr val="D43900"/>
                </a:solidFill>
                <a:latin typeface="HelveticaNeueLT Pro 55 Roman" panose="020B0604020202020204" pitchFamily="34" charset="77"/>
              </a:rPr>
              <a:t>EMR Analytical Manager</a:t>
            </a:r>
          </a:p>
          <a:p>
            <a:endParaRPr lang="en-US" sz="900" dirty="0">
              <a:solidFill>
                <a:srgbClr val="454546"/>
              </a:solidFill>
              <a:latin typeface="HelveticaNeueLT Pro 55 Roman" panose="020B0604020202020204" pitchFamily="34" charset="77"/>
            </a:endParaRPr>
          </a:p>
          <a:p>
            <a:r>
              <a:rPr lang="en-US" sz="900" dirty="0">
                <a:solidFill>
                  <a:srgbClr val="454546"/>
                </a:solidFill>
                <a:latin typeface="HelveticaNeueLT Pro 55 Roman" panose="020B0604020202020204" pitchFamily="34" charset="77"/>
              </a:rPr>
              <a:t>You can contact me on matters relating to the capacity market target capacity and technology de-rating factors for generation and storage</a:t>
            </a:r>
          </a:p>
          <a:p>
            <a:endParaRPr lang="en-US" sz="900" dirty="0">
              <a:solidFill>
                <a:srgbClr val="454546"/>
              </a:solidFill>
              <a:latin typeface="HelveticaNeueLT Pro 55 Roman" panose="020B0604020202020204" pitchFamily="34" charset="77"/>
            </a:endParaRPr>
          </a:p>
          <a:p>
            <a:r>
              <a:rPr lang="en-US" sz="900" dirty="0">
                <a:solidFill>
                  <a:srgbClr val="0070C0"/>
                </a:solidFill>
                <a:latin typeface="HelveticaNeueLT Pro 55 Roman" panose="020B0604020202020204" pitchFamily="34" charset="77"/>
                <a:hlinkClick r:id="rId5">
                  <a:extLst>
                    <a:ext uri="{A12FA001-AC4F-418D-AE19-62706E023703}">
                      <ahyp:hlinkClr xmlns:ahyp="http://schemas.microsoft.com/office/drawing/2018/hyperlinkcolor" val="tx"/>
                    </a:ext>
                  </a:extLst>
                </a:hlinkClick>
              </a:rPr>
              <a:t>Gareth.D.Lloyd@nationalgrideso.com</a:t>
            </a:r>
            <a:endParaRPr lang="en-US" sz="900" dirty="0">
              <a:solidFill>
                <a:srgbClr val="0070C0"/>
              </a:solidFill>
              <a:latin typeface="HelveticaNeueLT Pro 55 Roman" panose="020B0604020202020204" pitchFamily="34" charset="77"/>
            </a:endParaRPr>
          </a:p>
          <a:p>
            <a:r>
              <a:rPr lang="en-US" sz="900" dirty="0">
                <a:solidFill>
                  <a:srgbClr val="454546"/>
                </a:solidFill>
                <a:latin typeface="HelveticaNeueLT Pro 55 Roman" panose="020B0604020202020204" pitchFamily="34" charset="77"/>
              </a:rPr>
              <a:t>+44 (0) 7816 459 611</a:t>
            </a:r>
          </a:p>
        </p:txBody>
      </p:sp>
      <p:sp>
        <p:nvSpPr>
          <p:cNvPr id="10" name="TextBox 9">
            <a:extLst>
              <a:ext uri="{FF2B5EF4-FFF2-40B4-BE49-F238E27FC236}">
                <a16:creationId xmlns:a16="http://schemas.microsoft.com/office/drawing/2014/main" id="{ED310E7A-D089-48D0-8B06-4AFD657A197B}"/>
              </a:ext>
            </a:extLst>
          </p:cNvPr>
          <p:cNvSpPr txBox="1"/>
          <p:nvPr/>
        </p:nvSpPr>
        <p:spPr>
          <a:xfrm>
            <a:off x="5742035" y="2751527"/>
            <a:ext cx="2809470" cy="13696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Daniel Drew</a:t>
            </a:r>
          </a:p>
          <a:p>
            <a:r>
              <a:rPr lang="en-US" sz="1000" b="1">
                <a:solidFill>
                  <a:srgbClr val="D43900"/>
                </a:solidFill>
                <a:latin typeface="HelveticaNeueLT Pro 55 Roman"/>
              </a:rPr>
              <a:t>Modelling &amp; Insights Manager</a:t>
            </a:r>
          </a:p>
          <a:p>
            <a:endParaRPr lang="en-US" sz="900">
              <a:solidFill>
                <a:srgbClr val="454546"/>
              </a:solidFill>
              <a:highlight>
                <a:srgbClr val="FFFF00"/>
              </a:highlight>
              <a:latin typeface="HelveticaNeueLT Pro 55 Roman" panose="020B0604020202020204" pitchFamily="34" charset="77"/>
            </a:endParaRPr>
          </a:p>
          <a:p>
            <a:r>
              <a:rPr lang="en-US" sz="900">
                <a:solidFill>
                  <a:srgbClr val="454546"/>
                </a:solidFill>
                <a:latin typeface="HelveticaNeueLT Pro 55 Roman"/>
              </a:rPr>
              <a:t>You can contact me on matters relating to operational modelling including margins and balancing cost forecasting</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a:hlinkClick r:id="rId6"/>
              </a:rPr>
              <a:t>Daniel.Drew1@nationalgrideso.com</a:t>
            </a:r>
            <a:endParaRPr lang="en-US" sz="900">
              <a:solidFill>
                <a:srgbClr val="454546"/>
              </a:solidFill>
              <a:latin typeface="HelveticaNeueLT Pro 55 Roman" panose="020B0604020202020204" pitchFamily="34" charset="77"/>
              <a:hlinkClick r:id="rId6"/>
            </a:endParaRPr>
          </a:p>
          <a:p>
            <a:r>
              <a:rPr lang="en-US" sz="900">
                <a:solidFill>
                  <a:srgbClr val="454546"/>
                </a:solidFill>
                <a:latin typeface="HelveticaNeueLT Pro 55 Roman"/>
              </a:rPr>
              <a:t>+44 (0) 7895 301 839</a:t>
            </a:r>
          </a:p>
        </p:txBody>
      </p:sp>
      <p:sp>
        <p:nvSpPr>
          <p:cNvPr id="11" name="TextBox 10">
            <a:extLst>
              <a:ext uri="{FF2B5EF4-FFF2-40B4-BE49-F238E27FC236}">
                <a16:creationId xmlns:a16="http://schemas.microsoft.com/office/drawing/2014/main" id="{4CED8D72-89D1-4785-BEC4-6AE8345B3F03}"/>
              </a:ext>
            </a:extLst>
          </p:cNvPr>
          <p:cNvSpPr txBox="1"/>
          <p:nvPr/>
        </p:nvSpPr>
        <p:spPr>
          <a:xfrm>
            <a:off x="9330651" y="2751527"/>
            <a:ext cx="2773137" cy="1369606"/>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Joe Findlay</a:t>
            </a:r>
          </a:p>
          <a:p>
            <a:r>
              <a:rPr lang="en-US" sz="1000" b="1">
                <a:solidFill>
                  <a:srgbClr val="D43900"/>
                </a:solidFill>
                <a:latin typeface="HelveticaNeueLT Pro 55 Roman" panose="020B0604020202020204" pitchFamily="34" charset="77"/>
              </a:rPr>
              <a:t>EMR Analytical Manager (secondment)</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You can contact me about capacity market modelling, interconnector derating and system margins in the Winter Outlook Report.</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7"/>
              </a:rPr>
              <a:t>Joseph.Findlay@nationalgrideso.com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+44 (0) 7966 836 456</a:t>
            </a:r>
          </a:p>
        </p:txBody>
      </p:sp>
      <p:sp>
        <p:nvSpPr>
          <p:cNvPr id="12" name="TextBox 11">
            <a:extLst>
              <a:ext uri="{FF2B5EF4-FFF2-40B4-BE49-F238E27FC236}">
                <a16:creationId xmlns:a16="http://schemas.microsoft.com/office/drawing/2014/main" id="{5AA29ADC-7ACA-4073-8906-26888DE608E6}"/>
              </a:ext>
            </a:extLst>
          </p:cNvPr>
          <p:cNvSpPr txBox="1"/>
          <p:nvPr/>
        </p:nvSpPr>
        <p:spPr>
          <a:xfrm>
            <a:off x="9330651" y="4504127"/>
            <a:ext cx="2809470" cy="1369606"/>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Andrew Miller</a:t>
            </a:r>
          </a:p>
          <a:p>
            <a:r>
              <a:rPr lang="en-US" sz="1000" b="1">
                <a:solidFill>
                  <a:srgbClr val="D43900"/>
                </a:solidFill>
                <a:latin typeface="HelveticaNeueLT Pro 55 Roman" panose="020B0604020202020204" pitchFamily="34" charset="77"/>
              </a:rPr>
              <a:t>Net Zero Adequacy Modelling Manager</a:t>
            </a:r>
          </a:p>
          <a:p>
            <a:endParaRPr lang="en-US" sz="900">
              <a:solidFill>
                <a:srgbClr val="454546"/>
              </a:solidFill>
              <a:highlight>
                <a:srgbClr val="FFFF00"/>
              </a:highlight>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You can contact me on matters relating to longer-term adequacy modelling beyond the time horizon for the Capacity Market auctions.</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8"/>
              </a:rPr>
              <a:t>Andrew.Miller@nationalgrideso.com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+44 (0) 7752 471438</a:t>
            </a:r>
          </a:p>
        </p:txBody>
      </p:sp>
      <p:pic>
        <p:nvPicPr>
          <p:cNvPr id="6" name="Picture 5" descr="A picture containing person&#10;&#10;Description automatically generated">
            <a:extLst>
              <a:ext uri="{FF2B5EF4-FFF2-40B4-BE49-F238E27FC236}">
                <a16:creationId xmlns:a16="http://schemas.microsoft.com/office/drawing/2014/main" id="{6746BC27-CDEC-4980-8C8A-74F6DF33B5A3}"/>
              </a:ext>
            </a:extLst>
          </p:cNvPr>
          <p:cNvPicPr>
            <a:picLocks noChangeAspect="1"/>
          </p:cNvPicPr>
          <p:nvPr/>
        </p:nvPicPr>
        <p:blipFill>
          <a:blip r:embed="rId9"/>
          <a:stretch>
            <a:fillRect/>
          </a:stretch>
        </p:blipFill>
        <p:spPr>
          <a:xfrm rot="5400000">
            <a:off x="8382256" y="4686754"/>
            <a:ext cx="1063324" cy="797493"/>
          </a:xfrm>
          <a:prstGeom prst="rect">
            <a:avLst/>
          </a:prstGeom>
        </p:spPr>
      </p:pic>
      <p:pic>
        <p:nvPicPr>
          <p:cNvPr id="4" name="Picture 12">
            <a:extLst>
              <a:ext uri="{FF2B5EF4-FFF2-40B4-BE49-F238E27FC236}">
                <a16:creationId xmlns:a16="http://schemas.microsoft.com/office/drawing/2014/main" id="{651C24CE-2D11-DD9E-E1B4-92522B2B0611}"/>
              </a:ext>
            </a:extLst>
          </p:cNvPr>
          <p:cNvPicPr>
            <a:picLocks noChangeAspect="1"/>
          </p:cNvPicPr>
          <p:nvPr/>
        </p:nvPicPr>
        <p:blipFill>
          <a:blip r:embed="rId10"/>
          <a:stretch>
            <a:fillRect/>
          </a:stretch>
        </p:blipFill>
        <p:spPr>
          <a:xfrm>
            <a:off x="4876800" y="2841625"/>
            <a:ext cx="825500" cy="1060450"/>
          </a:xfrm>
          <a:prstGeom prst="rect">
            <a:avLst/>
          </a:prstGeom>
        </p:spPr>
      </p:pic>
      <p:pic>
        <p:nvPicPr>
          <p:cNvPr id="15" name="Picture 14" descr="A person in a tie&#10;&#10;Description automatically generated">
            <a:extLst>
              <a:ext uri="{FF2B5EF4-FFF2-40B4-BE49-F238E27FC236}">
                <a16:creationId xmlns:a16="http://schemas.microsoft.com/office/drawing/2014/main" id="{C556751A-33D2-0954-16DA-B601D2D9D26A}"/>
              </a:ext>
            </a:extLst>
          </p:cNvPr>
          <p:cNvPicPr>
            <a:picLocks noChangeAspect="1"/>
          </p:cNvPicPr>
          <p:nvPr/>
        </p:nvPicPr>
        <p:blipFill>
          <a:blip r:embed="rId11"/>
          <a:stretch>
            <a:fillRect/>
          </a:stretch>
        </p:blipFill>
        <p:spPr>
          <a:xfrm>
            <a:off x="6096000" y="838904"/>
            <a:ext cx="1084433" cy="1084433"/>
          </a:xfrm>
          <a:prstGeom prst="rect">
            <a:avLst/>
          </a:prstGeom>
        </p:spPr>
      </p:pic>
      <p:sp>
        <p:nvSpPr>
          <p:cNvPr id="5" name="Rectangle 4">
            <a:extLst>
              <a:ext uri="{FF2B5EF4-FFF2-40B4-BE49-F238E27FC236}">
                <a16:creationId xmlns:a16="http://schemas.microsoft.com/office/drawing/2014/main" id="{55733A44-382A-4171-0743-BC40CCDED62B}"/>
              </a:ext>
            </a:extLst>
          </p:cNvPr>
          <p:cNvSpPr>
            <a:spLocks noChangeAspect="1"/>
          </p:cNvSpPr>
          <p:nvPr/>
        </p:nvSpPr>
        <p:spPr>
          <a:xfrm>
            <a:off x="8450318" y="2841624"/>
            <a:ext cx="797494" cy="1063323"/>
          </a:xfrm>
          <a:prstGeom prst="rect">
            <a:avLst/>
          </a:prstGeom>
          <a:blipFill>
            <a:blip r:embed="rId12">
              <a:extLst>
                <a:ext uri="{28A0092B-C50C-407E-A947-70E740481C1C}">
                  <a14:useLocalDpi xmlns:a14="http://schemas.microsoft.com/office/drawing/2010/main" val="0"/>
                </a:ext>
              </a:extLst>
            </a:blip>
            <a:srcRect/>
            <a:stretch>
              <a:fillRect l="-10000" r="-10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Tree>
    <p:extLst>
      <p:ext uri="{BB962C8B-B14F-4D97-AF65-F5344CB8AC3E}">
        <p14:creationId xmlns:p14="http://schemas.microsoft.com/office/powerpoint/2010/main" val="909910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27B642BA-0839-47B6-9BAF-EFC1DCCFBAD9}"/>
              </a:ext>
            </a:extLst>
          </p:cNvPr>
          <p:cNvSpPr txBox="1">
            <a:spLocks/>
          </p:cNvSpPr>
          <p:nvPr/>
        </p:nvSpPr>
        <p:spPr>
          <a:xfrm>
            <a:off x="315117" y="889748"/>
            <a:ext cx="4337439" cy="4504288"/>
          </a:xfrm>
          <a:prstGeom prst="rect">
            <a:avLst/>
          </a:prstGeom>
          <a:solidFill>
            <a:srgbClr val="FFBF22">
              <a:alpha val="50196"/>
            </a:srgbClr>
          </a:solidFill>
          <a:ln>
            <a:noFill/>
          </a:ln>
        </p:spPr>
        <p:txBody>
          <a:bodyPr lIns="91440" tIns="45720" rIns="91440" bIns="45720" numCol="1" anchor="t"/>
          <a:lstStyle>
            <a:lvl1pPr indent="0" defTabSz="914377">
              <a:lnSpc>
                <a:spcPct val="90000"/>
              </a:lnSpc>
              <a:spcBef>
                <a:spcPts val="1000"/>
              </a:spcBef>
              <a:buFont typeface="Arial" panose="020B0604020202020204" pitchFamily="34" charset="0"/>
              <a:buNone/>
              <a:defRPr sz="11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US" sz="1000">
                <a:latin typeface="HelveticaNeueLT Pro 55 Roman"/>
              </a:rPr>
              <a:t>National Grid ESO balances Great Britain’s electricity system using a mix of power generation to ensure that, whatever the mix, electricity is always there when it's needed. </a:t>
            </a:r>
            <a:endParaRPr lang="en-US" sz="1000"/>
          </a:p>
          <a:p>
            <a:r>
              <a:rPr lang="en-US" sz="1000">
                <a:latin typeface="HelveticaNeueLT Pro 55 Roman"/>
              </a:rPr>
              <a:t>Our mission is to enable the transformation to a sustainable energy system and ensure the delivery of reliable affordable energy for all consumers. </a:t>
            </a:r>
          </a:p>
          <a:p>
            <a:r>
              <a:rPr lang="en-US" sz="1000">
                <a:latin typeface="HelveticaNeueLT Pro 55 Roman"/>
              </a:rPr>
              <a:t>Markets delivers critical business activities to enable market participants to participate in real-time markets meeting the needs of our customers both today and in the future to deliver consumer value as the GB electricity system decarbonizes. </a:t>
            </a:r>
            <a:endParaRPr lang="en-US" sz="1000"/>
          </a:p>
          <a:p>
            <a:r>
              <a:rPr lang="en-US" sz="1000">
                <a:latin typeface="HelveticaNeueLT Pro 55 Roman"/>
              </a:rPr>
              <a:t>Markets works strategically to anticipate and influence future change, and acts as a Strategic Advisor to government and Ofgem on market reform. We develop new products, systems and industry codes to ensure the ESO can operate the system securely, maintaining security of supply to deliver the best outcome for both consumers and ESO incentive performance. </a:t>
            </a:r>
            <a:endParaRPr lang="en-US" sz="1000"/>
          </a:p>
          <a:p>
            <a:r>
              <a:rPr lang="en-US" sz="1000">
                <a:latin typeface="HelveticaNeueLT Pro 55 Roman"/>
              </a:rPr>
              <a:t>Markets have a mandate from Government to deliver EMR obligations through the role of EMR Delivery Body. This includes both the Capacity Market and Contracts for Difference for which we are trusted to provide expertise to support Government decision-making.</a:t>
            </a:r>
          </a:p>
          <a:p>
            <a:r>
              <a:rPr lang="en-GB" sz="1000">
                <a:latin typeface="HelveticaNeueLT Pro 55 Roman"/>
              </a:rPr>
              <a:t>There are over 250 ESO colleagues who work in Markets and we understand that it can be difficult for some of our customers to identify the right people to contact, which can be frustrating. In recognition of this, we have produced a presentation that sets out the organisational structure of the Markets team, with contact details for all senior managers and managers. We hope that this is helpful.</a:t>
            </a:r>
          </a:p>
        </p:txBody>
      </p:sp>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8910428" cy="637747"/>
          </a:xfrm>
        </p:spPr>
        <p:txBody>
          <a:bodyPr/>
          <a:lstStyle/>
          <a:p>
            <a:r>
              <a:rPr lang="en-GB"/>
              <a:t>Markets Leadership Team</a:t>
            </a:r>
            <a:endParaRPr lang="en-GB">
              <a:highlight>
                <a:srgbClr val="FFFF00"/>
              </a:highlight>
            </a:endParaRPr>
          </a:p>
        </p:txBody>
      </p:sp>
      <p:sp>
        <p:nvSpPr>
          <p:cNvPr id="8" name="TextBox 7">
            <a:extLst>
              <a:ext uri="{FF2B5EF4-FFF2-40B4-BE49-F238E27FC236}">
                <a16:creationId xmlns:a16="http://schemas.microsoft.com/office/drawing/2014/main" id="{14C398AF-AC15-4FE2-B1B5-B6EA068C8976}"/>
              </a:ext>
            </a:extLst>
          </p:cNvPr>
          <p:cNvSpPr txBox="1"/>
          <p:nvPr/>
        </p:nvSpPr>
        <p:spPr>
          <a:xfrm>
            <a:off x="8251926" y="412638"/>
            <a:ext cx="2414770" cy="815608"/>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Claire Dykta</a:t>
            </a:r>
          </a:p>
          <a:p>
            <a:r>
              <a:rPr lang="en-US" sz="1000" b="1">
                <a:solidFill>
                  <a:srgbClr val="D43900"/>
                </a:solidFill>
                <a:latin typeface="HelveticaNeueLT Pro 55 Roman"/>
              </a:rPr>
              <a:t>Director of Markets</a:t>
            </a:r>
          </a:p>
          <a:p>
            <a:endParaRPr lang="en-US" sz="900">
              <a:solidFill>
                <a:srgbClr val="454546"/>
              </a:solidFill>
              <a:latin typeface="HelveticaNeueLT Pro 55 Roman"/>
            </a:endParaRPr>
          </a:p>
          <a:p>
            <a:r>
              <a:rPr lang="en-US" sz="900">
                <a:solidFill>
                  <a:srgbClr val="454546"/>
                </a:solidFill>
                <a:latin typeface="HelveticaNeueLT Pro 55 Roman"/>
                <a:hlinkClick r:id="rId2"/>
              </a:rPr>
              <a:t>claire.dykta@nationalgrideso.com</a:t>
            </a:r>
            <a:endParaRPr lang="en-US" sz="900">
              <a:solidFill>
                <a:srgbClr val="454546"/>
              </a:solidFill>
              <a:latin typeface="HelveticaNeueLT Pro 55 Roman"/>
            </a:endParaRPr>
          </a:p>
          <a:p>
            <a:r>
              <a:rPr lang="en-US" sz="900">
                <a:solidFill>
                  <a:srgbClr val="454546"/>
                </a:solidFill>
                <a:latin typeface="HelveticaNeueLT Pro 55 Roman"/>
              </a:rPr>
              <a:t>+44 (0) 7824 383 808</a:t>
            </a:r>
          </a:p>
        </p:txBody>
      </p:sp>
      <p:sp>
        <p:nvSpPr>
          <p:cNvPr id="11" name="TextBox 10">
            <a:extLst>
              <a:ext uri="{FF2B5EF4-FFF2-40B4-BE49-F238E27FC236}">
                <a16:creationId xmlns:a16="http://schemas.microsoft.com/office/drawing/2014/main" id="{63C0EBBD-5A0F-4D73-B69C-DB90F625FD55}"/>
              </a:ext>
            </a:extLst>
          </p:cNvPr>
          <p:cNvSpPr txBox="1"/>
          <p:nvPr/>
        </p:nvSpPr>
        <p:spPr>
          <a:xfrm>
            <a:off x="5948573" y="1700662"/>
            <a:ext cx="2703184" cy="815608"/>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Cian McLeavey-Reville</a:t>
            </a:r>
          </a:p>
          <a:p>
            <a:r>
              <a:rPr lang="en-US" sz="1000" b="1">
                <a:solidFill>
                  <a:srgbClr val="D43900"/>
                </a:solidFill>
                <a:latin typeface="HelveticaNeueLT Pro 55 Roman"/>
              </a:rPr>
              <a:t>Head of Markets Development</a:t>
            </a:r>
          </a:p>
          <a:p>
            <a:endParaRPr lang="en-US" sz="900">
              <a:solidFill>
                <a:srgbClr val="454546"/>
              </a:solidFill>
              <a:latin typeface="HelveticaNeueLT Pro 55 Roman"/>
              <a:hlinkClick r:id="rId3"/>
            </a:endParaRPr>
          </a:p>
          <a:p>
            <a:r>
              <a:rPr lang="en-US" sz="900">
                <a:solidFill>
                  <a:srgbClr val="454546"/>
                </a:solidFill>
                <a:latin typeface="HelveticaNeueLT Pro 55 Roman"/>
                <a:hlinkClick r:id="rId3"/>
              </a:rPr>
              <a:t>cian.mcleavey-reville@nationalgrideso.com</a:t>
            </a:r>
            <a:r>
              <a:rPr lang="en-US" sz="900">
                <a:solidFill>
                  <a:srgbClr val="454546"/>
                </a:solidFill>
                <a:latin typeface="HelveticaNeueLT Pro 55 Roman"/>
              </a:rPr>
              <a:t> </a:t>
            </a:r>
          </a:p>
          <a:p>
            <a:r>
              <a:rPr lang="en-US" sz="900">
                <a:solidFill>
                  <a:srgbClr val="454546"/>
                </a:solidFill>
                <a:latin typeface="HelveticaNeueLT Pro 55 Roman"/>
              </a:rPr>
              <a:t>+44 (0) 7779 980 254</a:t>
            </a:r>
          </a:p>
        </p:txBody>
      </p:sp>
      <p:sp>
        <p:nvSpPr>
          <p:cNvPr id="13" name="TextBox 12">
            <a:extLst>
              <a:ext uri="{FF2B5EF4-FFF2-40B4-BE49-F238E27FC236}">
                <a16:creationId xmlns:a16="http://schemas.microsoft.com/office/drawing/2014/main" id="{9102E4C1-E76F-40C5-9A95-24B222D9CAC2}"/>
              </a:ext>
            </a:extLst>
          </p:cNvPr>
          <p:cNvSpPr txBox="1"/>
          <p:nvPr/>
        </p:nvSpPr>
        <p:spPr>
          <a:xfrm>
            <a:off x="5959878" y="2914888"/>
            <a:ext cx="2703184" cy="1123384"/>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Jon Wisdom</a:t>
            </a:r>
          </a:p>
          <a:p>
            <a:r>
              <a:rPr lang="en-US" sz="1000" b="1">
                <a:solidFill>
                  <a:srgbClr val="D43900"/>
                </a:solidFill>
                <a:latin typeface="HelveticaNeueLT Pro 55 Roman"/>
              </a:rPr>
              <a:t>Head of Market Change Delivery</a:t>
            </a:r>
          </a:p>
          <a:p>
            <a:endParaRPr lang="en-US" sz="1000" b="1">
              <a:solidFill>
                <a:srgbClr val="D43900"/>
              </a:solidFill>
              <a:latin typeface="HelveticaNeueLT Pro 55 Roman"/>
            </a:endParaRPr>
          </a:p>
          <a:p>
            <a:r>
              <a:rPr lang="en-US" sz="900">
                <a:solidFill>
                  <a:srgbClr val="454546"/>
                </a:solidFill>
                <a:latin typeface="HelveticaNeueLT Pro 55 Roman"/>
                <a:hlinkClick r:id="rId4"/>
              </a:rPr>
              <a:t>jon.wisdom@nationalgrideso.com</a:t>
            </a:r>
            <a:endParaRPr lang="en-US" sz="900">
              <a:solidFill>
                <a:srgbClr val="454546"/>
              </a:solidFill>
              <a:latin typeface="HelveticaNeueLT Pro 55 Roman"/>
            </a:endParaRPr>
          </a:p>
          <a:p>
            <a:r>
              <a:rPr lang="en-US" sz="900">
                <a:solidFill>
                  <a:srgbClr val="454546"/>
                </a:solidFill>
                <a:latin typeface="HelveticaNeueLT Pro 55 Roman"/>
              </a:rPr>
              <a:t>+44 (0) 7929 375 010</a:t>
            </a:r>
          </a:p>
          <a:p>
            <a:endParaRPr lang="en-US" sz="1000" b="1">
              <a:solidFill>
                <a:srgbClr val="D43900"/>
              </a:solidFill>
              <a:latin typeface="HelveticaNeueLT Pro 55 Roman"/>
            </a:endParaRPr>
          </a:p>
          <a:p>
            <a:endParaRPr lang="en-US" sz="900">
              <a:solidFill>
                <a:srgbClr val="454546"/>
              </a:solidFill>
              <a:latin typeface="HelveticaNeueLT Pro 55 Roman"/>
              <a:hlinkClick r:id="rId5"/>
            </a:endParaRPr>
          </a:p>
        </p:txBody>
      </p:sp>
      <p:sp>
        <p:nvSpPr>
          <p:cNvPr id="15" name="TextBox 14">
            <a:extLst>
              <a:ext uri="{FF2B5EF4-FFF2-40B4-BE49-F238E27FC236}">
                <a16:creationId xmlns:a16="http://schemas.microsoft.com/office/drawing/2014/main" id="{C2CF21A5-BD2E-456F-A669-1C332CAE88D1}"/>
              </a:ext>
            </a:extLst>
          </p:cNvPr>
          <p:cNvSpPr txBox="1"/>
          <p:nvPr/>
        </p:nvSpPr>
        <p:spPr>
          <a:xfrm>
            <a:off x="5948573" y="4276710"/>
            <a:ext cx="2669881" cy="96949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Jamie Webb</a:t>
            </a:r>
          </a:p>
          <a:p>
            <a:r>
              <a:rPr lang="en-US" sz="1000" b="1">
                <a:solidFill>
                  <a:srgbClr val="D43900"/>
                </a:solidFill>
                <a:latin typeface="HelveticaNeueLT Pro 55 Roman"/>
              </a:rPr>
              <a:t>Head of Market Frameworks (interim)</a:t>
            </a:r>
          </a:p>
          <a:p>
            <a:endParaRPr lang="en-US" sz="1000" b="1">
              <a:solidFill>
                <a:srgbClr val="D43900"/>
              </a:solidFill>
              <a:latin typeface="HelveticaNeueLT Pro 55 Roman"/>
            </a:endParaRPr>
          </a:p>
          <a:p>
            <a:r>
              <a:rPr lang="en-US" sz="900">
                <a:solidFill>
                  <a:srgbClr val="D43900"/>
                </a:solidFill>
                <a:latin typeface="HelveticaNeueLT Pro 55 Roman"/>
                <a:hlinkClick r:id="rId6"/>
              </a:rPr>
              <a:t>jamie.webb@nationalgrideso.com</a:t>
            </a:r>
            <a:r>
              <a:rPr lang="en-US" sz="900">
                <a:solidFill>
                  <a:srgbClr val="D43900"/>
                </a:solidFill>
                <a:latin typeface="HelveticaNeueLT Pro 55 Roman"/>
              </a:rPr>
              <a:t> </a:t>
            </a:r>
          </a:p>
          <a:p>
            <a:r>
              <a:rPr lang="en-US" sz="900">
                <a:solidFill>
                  <a:srgbClr val="454546"/>
                </a:solidFill>
                <a:latin typeface="HelveticaNeueLT Pro 55 Roman"/>
              </a:rPr>
              <a:t>+44 (0)</a:t>
            </a:r>
          </a:p>
          <a:p>
            <a:endParaRPr lang="en-US" sz="900">
              <a:solidFill>
                <a:srgbClr val="454546"/>
              </a:solidFill>
              <a:latin typeface="HelveticaNeueLT Pro 55 Roman"/>
            </a:endParaRPr>
          </a:p>
        </p:txBody>
      </p:sp>
      <p:sp>
        <p:nvSpPr>
          <p:cNvPr id="16" name="Text Placeholder 5">
            <a:extLst>
              <a:ext uri="{FF2B5EF4-FFF2-40B4-BE49-F238E27FC236}">
                <a16:creationId xmlns:a16="http://schemas.microsoft.com/office/drawing/2014/main" id="{C99F3CFD-A473-4B14-8C42-31B58F4FCB02}"/>
              </a:ext>
            </a:extLst>
          </p:cNvPr>
          <p:cNvSpPr txBox="1">
            <a:spLocks/>
          </p:cNvSpPr>
          <p:nvPr/>
        </p:nvSpPr>
        <p:spPr>
          <a:xfrm>
            <a:off x="9823847" y="5376577"/>
            <a:ext cx="2545693" cy="820694"/>
          </a:xfrm>
          <a:prstGeom prst="rect">
            <a:avLst/>
          </a:prstGeom>
          <a:ln>
            <a:noFill/>
          </a:ln>
        </p:spPr>
        <p:txBody>
          <a:bodyPr lIns="91440" tIns="45720" rIns="91440" bIns="45720" numCol="1" anchor="t"/>
          <a:lstStyle>
            <a:lvl1pPr marL="0" indent="0" algn="l" defTabSz="914377" rtl="0" eaLnBrk="1" latinLnBrk="0" hangingPunct="1">
              <a:lnSpc>
                <a:spcPct val="90000"/>
              </a:lnSpc>
              <a:spcBef>
                <a:spcPts val="1000"/>
              </a:spcBef>
              <a:buFont typeface="Arial" panose="020B0604020202020204" pitchFamily="34" charset="0"/>
              <a:buNone/>
              <a:defRPr sz="900" b="0" i="0" kern="1200">
                <a:solidFill>
                  <a:srgbClr val="454546"/>
                </a:solidFill>
                <a:latin typeface="HelveticaNeueLT Pro 55 Roman" panose="020B0604020202020204" pitchFamily="34"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NeueLT Std L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00" b="1">
                <a:solidFill>
                  <a:srgbClr val="D43900"/>
                </a:solidFill>
                <a:latin typeface="HelveticaNeueLT Pro 55 Roman"/>
              </a:rPr>
              <a:t>Cathy Fraser</a:t>
            </a:r>
          </a:p>
          <a:p>
            <a:pPr>
              <a:lnSpc>
                <a:spcPct val="100000"/>
              </a:lnSpc>
              <a:spcBef>
                <a:spcPts val="0"/>
              </a:spcBef>
            </a:pPr>
            <a:r>
              <a:rPr lang="en-US" sz="1000" b="1">
                <a:solidFill>
                  <a:srgbClr val="D43900"/>
                </a:solidFill>
                <a:latin typeface="HelveticaNeueLT Pro 55 Roman"/>
              </a:rPr>
              <a:t>Head of Market Requirements</a:t>
            </a:r>
            <a:endParaRPr lang="en-US" sz="1000">
              <a:solidFill>
                <a:srgbClr val="D43900"/>
              </a:solidFill>
              <a:latin typeface="HelveticaNeueLT Pro 55 Roman"/>
            </a:endParaRPr>
          </a:p>
          <a:p>
            <a:pPr>
              <a:lnSpc>
                <a:spcPct val="100000"/>
              </a:lnSpc>
              <a:spcBef>
                <a:spcPts val="0"/>
              </a:spcBef>
            </a:pPr>
            <a:r>
              <a:rPr lang="en-US">
                <a:latin typeface="HelveticaNeueLT Pro 55 Roman"/>
              </a:rPr>
              <a:t> </a:t>
            </a:r>
          </a:p>
          <a:p>
            <a:pPr>
              <a:lnSpc>
                <a:spcPct val="100000"/>
              </a:lnSpc>
              <a:spcBef>
                <a:spcPts val="0"/>
              </a:spcBef>
            </a:pPr>
            <a:r>
              <a:rPr lang="en-GB">
                <a:hlinkClick r:id="rId7"/>
              </a:rPr>
              <a:t>cathy.fraser@nationalgrideso.com</a:t>
            </a:r>
            <a:endParaRPr lang="en-GB"/>
          </a:p>
          <a:p>
            <a:pPr>
              <a:lnSpc>
                <a:spcPct val="100000"/>
              </a:lnSpc>
              <a:spcBef>
                <a:spcPts val="0"/>
              </a:spcBef>
            </a:pPr>
            <a:r>
              <a:rPr lang="en-US"/>
              <a:t>+44 (0) 7973 677997</a:t>
            </a:r>
          </a:p>
        </p:txBody>
      </p:sp>
      <p:sp>
        <p:nvSpPr>
          <p:cNvPr id="19" name="TextBox 18">
            <a:extLst>
              <a:ext uri="{FF2B5EF4-FFF2-40B4-BE49-F238E27FC236}">
                <a16:creationId xmlns:a16="http://schemas.microsoft.com/office/drawing/2014/main" id="{5A41C3E3-55E8-4653-A40E-B0A58560258E}"/>
              </a:ext>
            </a:extLst>
          </p:cNvPr>
          <p:cNvSpPr txBox="1"/>
          <p:nvPr/>
        </p:nvSpPr>
        <p:spPr>
          <a:xfrm>
            <a:off x="9788206" y="2911169"/>
            <a:ext cx="2502572" cy="815608"/>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panose="020B0604020202020204" pitchFamily="34" charset="77"/>
              </a:rPr>
              <a:t>Rebecca Yang</a:t>
            </a:r>
          </a:p>
          <a:p>
            <a:r>
              <a:rPr lang="en-US" sz="1000" b="1">
                <a:solidFill>
                  <a:srgbClr val="D43900"/>
                </a:solidFill>
                <a:latin typeface="HelveticaNeueLT Pro 55 Roman" panose="020B0604020202020204" pitchFamily="34" charset="77"/>
              </a:rPr>
              <a:t>Head of EMR Delivery Body</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8"/>
              </a:rPr>
              <a:t>rebecca.yang@nationalgrideso.com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+44 (0) 7917 174 420</a:t>
            </a:r>
          </a:p>
        </p:txBody>
      </p:sp>
      <p:sp>
        <p:nvSpPr>
          <p:cNvPr id="21" name="TextBox 20">
            <a:extLst>
              <a:ext uri="{FF2B5EF4-FFF2-40B4-BE49-F238E27FC236}">
                <a16:creationId xmlns:a16="http://schemas.microsoft.com/office/drawing/2014/main" id="{5FC33AAC-AADF-4FAB-B14A-40560B65800F}"/>
              </a:ext>
            </a:extLst>
          </p:cNvPr>
          <p:cNvSpPr txBox="1"/>
          <p:nvPr/>
        </p:nvSpPr>
        <p:spPr>
          <a:xfrm>
            <a:off x="5959878" y="5376577"/>
            <a:ext cx="2305015" cy="815608"/>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Andy Dobbie</a:t>
            </a:r>
          </a:p>
          <a:p>
            <a:r>
              <a:rPr lang="en-US" sz="1000" b="1">
                <a:solidFill>
                  <a:srgbClr val="D43900"/>
                </a:solidFill>
                <a:latin typeface="HelveticaNeueLT Pro 55 Roman" panose="020B0604020202020204" pitchFamily="34" charset="77"/>
              </a:rPr>
              <a:t>Head of EMR Modelling</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9"/>
              </a:rPr>
              <a:t>andrew.dobbie2@nationalgrideso.com</a:t>
            </a:r>
            <a:r>
              <a:rPr lang="en-US" sz="900">
                <a:solidFill>
                  <a:srgbClr val="454546"/>
                </a:solidFill>
                <a:latin typeface="HelveticaNeueLT Pro 55 Roman" panose="020B0604020202020204" pitchFamily="34" charset="77"/>
              </a:rPr>
              <a:t> </a:t>
            </a:r>
          </a:p>
          <a:p>
            <a:r>
              <a:rPr lang="en-US" sz="900">
                <a:solidFill>
                  <a:srgbClr val="454546"/>
                </a:solidFill>
                <a:latin typeface="HelveticaNeueLT Pro 55 Roman" panose="020B0604020202020204" pitchFamily="34" charset="77"/>
              </a:rPr>
              <a:t>+44 (0) 7966 551 760</a:t>
            </a:r>
          </a:p>
        </p:txBody>
      </p:sp>
      <p:sp>
        <p:nvSpPr>
          <p:cNvPr id="25" name="TextBox 24">
            <a:extLst>
              <a:ext uri="{FF2B5EF4-FFF2-40B4-BE49-F238E27FC236}">
                <a16:creationId xmlns:a16="http://schemas.microsoft.com/office/drawing/2014/main" id="{90726ECC-1E04-4B4A-AE85-2EB53592DBAA}"/>
              </a:ext>
            </a:extLst>
          </p:cNvPr>
          <p:cNvSpPr txBox="1"/>
          <p:nvPr/>
        </p:nvSpPr>
        <p:spPr>
          <a:xfrm>
            <a:off x="9738000" y="1655636"/>
            <a:ext cx="2231697" cy="815608"/>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Rob Marshall</a:t>
            </a:r>
          </a:p>
          <a:p>
            <a:r>
              <a:rPr lang="en-US" sz="1000" b="1">
                <a:solidFill>
                  <a:srgbClr val="D43900"/>
                </a:solidFill>
                <a:latin typeface="HelveticaNeueLT Pro 55 Roman"/>
              </a:rPr>
              <a:t>Head of Market Services</a:t>
            </a:r>
          </a:p>
          <a:p>
            <a:endParaRPr lang="en-US" sz="900">
              <a:solidFill>
                <a:srgbClr val="454546"/>
              </a:solidFill>
              <a:latin typeface="HelveticaNeueLT Pro 55 Roman"/>
            </a:endParaRPr>
          </a:p>
          <a:p>
            <a:r>
              <a:rPr lang="en-US" sz="900">
                <a:solidFill>
                  <a:srgbClr val="454546"/>
                </a:solidFill>
                <a:latin typeface="HelveticaNeueLT Pro 55 Roman"/>
                <a:hlinkClick r:id="rId10"/>
              </a:rPr>
              <a:t>rob.marshall@nationalgrideso.com</a:t>
            </a:r>
            <a:endParaRPr lang="en-US" sz="900">
              <a:solidFill>
                <a:srgbClr val="454546"/>
              </a:solidFill>
              <a:latin typeface="HelveticaNeueLT Pro 55 Roman"/>
            </a:endParaRPr>
          </a:p>
          <a:p>
            <a:r>
              <a:rPr lang="en-US" sz="900">
                <a:solidFill>
                  <a:srgbClr val="454546"/>
                </a:solidFill>
                <a:latin typeface="HelveticaNeueLT Pro 55 Roman"/>
              </a:rPr>
              <a:t>+44 (0) 7824 518 958</a:t>
            </a:r>
            <a:endParaRPr lang="en-US" sz="900">
              <a:solidFill>
                <a:srgbClr val="454546"/>
              </a:solidFill>
              <a:latin typeface="HelveticaNeueLT Pro 55 Roman" panose="020B0604020202020204" pitchFamily="34" charset="77"/>
            </a:endParaRPr>
          </a:p>
        </p:txBody>
      </p:sp>
      <p:pic>
        <p:nvPicPr>
          <p:cNvPr id="7" name="Picture 17">
            <a:extLst>
              <a:ext uri="{FF2B5EF4-FFF2-40B4-BE49-F238E27FC236}">
                <a16:creationId xmlns:a16="http://schemas.microsoft.com/office/drawing/2014/main" id="{7C313A12-D7E7-38CA-28A4-17EC2A5F7CD5}"/>
              </a:ext>
            </a:extLst>
          </p:cNvPr>
          <p:cNvPicPr>
            <a:picLocks noChangeAspect="1"/>
          </p:cNvPicPr>
          <p:nvPr/>
        </p:nvPicPr>
        <p:blipFill rotWithShape="1">
          <a:blip r:embed="rId11"/>
          <a:srcRect l="16114" t="10053" r="17405" b="31428"/>
          <a:stretch/>
        </p:blipFill>
        <p:spPr>
          <a:xfrm>
            <a:off x="5092786" y="1563238"/>
            <a:ext cx="719329" cy="951922"/>
          </a:xfrm>
          <a:prstGeom prst="rect">
            <a:avLst/>
          </a:prstGeom>
        </p:spPr>
      </p:pic>
      <p:pic>
        <p:nvPicPr>
          <p:cNvPr id="26" name="Picture 4">
            <a:extLst>
              <a:ext uri="{FF2B5EF4-FFF2-40B4-BE49-F238E27FC236}">
                <a16:creationId xmlns:a16="http://schemas.microsoft.com/office/drawing/2014/main" id="{F2877E9F-7D80-4DCF-901F-F155923C5D78}"/>
              </a:ext>
            </a:extLst>
          </p:cNvPr>
          <p:cNvPicPr>
            <a:picLocks noChangeAspect="1"/>
          </p:cNvPicPr>
          <p:nvPr/>
        </p:nvPicPr>
        <p:blipFill>
          <a:blip r:embed="rId12"/>
          <a:stretch>
            <a:fillRect/>
          </a:stretch>
        </p:blipFill>
        <p:spPr>
          <a:xfrm>
            <a:off x="8879850" y="1505913"/>
            <a:ext cx="719328" cy="1009247"/>
          </a:xfrm>
          <a:prstGeom prst="rect">
            <a:avLst/>
          </a:prstGeom>
        </p:spPr>
      </p:pic>
      <p:pic>
        <p:nvPicPr>
          <p:cNvPr id="12" name="Picture 11">
            <a:extLst>
              <a:ext uri="{FF2B5EF4-FFF2-40B4-BE49-F238E27FC236}">
                <a16:creationId xmlns:a16="http://schemas.microsoft.com/office/drawing/2014/main" id="{C1351B89-66DE-E958-482F-858988B09E35}"/>
              </a:ext>
            </a:extLst>
          </p:cNvPr>
          <p:cNvPicPr>
            <a:picLocks noChangeAspect="1"/>
          </p:cNvPicPr>
          <p:nvPr/>
        </p:nvPicPr>
        <p:blipFill rotWithShape="1">
          <a:blip r:embed="rId13"/>
          <a:srcRect l="5852" t="319" r="12973" b="2962"/>
          <a:stretch/>
        </p:blipFill>
        <p:spPr>
          <a:xfrm>
            <a:off x="5082427" y="5325920"/>
            <a:ext cx="773833" cy="922005"/>
          </a:xfrm>
          <a:prstGeom prst="rect">
            <a:avLst/>
          </a:prstGeom>
        </p:spPr>
      </p:pic>
      <p:pic>
        <p:nvPicPr>
          <p:cNvPr id="3" name="Picture 9">
            <a:extLst>
              <a:ext uri="{FF2B5EF4-FFF2-40B4-BE49-F238E27FC236}">
                <a16:creationId xmlns:a16="http://schemas.microsoft.com/office/drawing/2014/main" id="{5ECEEE8D-D9BF-B9F1-AAF9-085929A38523}"/>
              </a:ext>
            </a:extLst>
          </p:cNvPr>
          <p:cNvPicPr>
            <a:picLocks noChangeAspect="1"/>
          </p:cNvPicPr>
          <p:nvPr/>
        </p:nvPicPr>
        <p:blipFill rotWithShape="1">
          <a:blip r:embed="rId14"/>
          <a:srcRect l="23429" t="-4332" r="24571" b="-909"/>
          <a:stretch/>
        </p:blipFill>
        <p:spPr>
          <a:xfrm>
            <a:off x="5072070" y="2763371"/>
            <a:ext cx="794549" cy="1011973"/>
          </a:xfrm>
          <a:prstGeom prst="rect">
            <a:avLst/>
          </a:prstGeom>
        </p:spPr>
      </p:pic>
      <p:pic>
        <p:nvPicPr>
          <p:cNvPr id="10" name="Picture 9" descr="A person in a black jacket&#10;&#10;Description automatically generated">
            <a:extLst>
              <a:ext uri="{FF2B5EF4-FFF2-40B4-BE49-F238E27FC236}">
                <a16:creationId xmlns:a16="http://schemas.microsoft.com/office/drawing/2014/main" id="{963CA3A8-1CF0-AA0B-099B-7E55447747B7}"/>
              </a:ext>
            </a:extLst>
          </p:cNvPr>
          <p:cNvPicPr>
            <a:picLocks noChangeAspect="1"/>
          </p:cNvPicPr>
          <p:nvPr/>
        </p:nvPicPr>
        <p:blipFill rotWithShape="1">
          <a:blip r:embed="rId15"/>
          <a:srcRect l="11424" t="-1" r="11026" b="2820"/>
          <a:stretch/>
        </p:blipFill>
        <p:spPr>
          <a:xfrm>
            <a:off x="7288567" y="133077"/>
            <a:ext cx="900846" cy="1187068"/>
          </a:xfrm>
          <a:prstGeom prst="rect">
            <a:avLst/>
          </a:prstGeom>
        </p:spPr>
      </p:pic>
      <p:sp>
        <p:nvSpPr>
          <p:cNvPr id="14" name="TextBox 13">
            <a:extLst>
              <a:ext uri="{FF2B5EF4-FFF2-40B4-BE49-F238E27FC236}">
                <a16:creationId xmlns:a16="http://schemas.microsoft.com/office/drawing/2014/main" id="{03749E3D-8202-9BB5-F40E-F306E5D70DC2}"/>
              </a:ext>
            </a:extLst>
          </p:cNvPr>
          <p:cNvSpPr txBox="1"/>
          <p:nvPr/>
        </p:nvSpPr>
        <p:spPr>
          <a:xfrm>
            <a:off x="9788206" y="4276710"/>
            <a:ext cx="2305015" cy="815608"/>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Amy Weltevreden</a:t>
            </a:r>
          </a:p>
          <a:p>
            <a:r>
              <a:rPr lang="en-US" sz="1000" b="1">
                <a:solidFill>
                  <a:srgbClr val="D43900"/>
                </a:solidFill>
                <a:latin typeface="HelveticaNeueLT Pro 55 Roman" panose="020B0604020202020204" pitchFamily="34" charset="77"/>
              </a:rPr>
              <a:t>Head of Flexibility Market Strategy</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16"/>
              </a:rPr>
              <a:t>amy.weltevreden@nationalgrideso.com</a:t>
            </a:r>
            <a:r>
              <a:rPr lang="en-US" sz="900">
                <a:solidFill>
                  <a:srgbClr val="454546"/>
                </a:solidFill>
                <a:latin typeface="HelveticaNeueLT Pro 55 Roman" panose="020B0604020202020204" pitchFamily="34" charset="77"/>
              </a:rPr>
              <a:t> </a:t>
            </a:r>
          </a:p>
          <a:p>
            <a:r>
              <a:rPr lang="en-US" sz="900">
                <a:solidFill>
                  <a:srgbClr val="454546"/>
                </a:solidFill>
                <a:latin typeface="HelveticaNeueLT Pro 55 Roman" panose="020B0604020202020204" pitchFamily="34" charset="77"/>
              </a:rPr>
              <a:t>+44 (0) </a:t>
            </a:r>
          </a:p>
        </p:txBody>
      </p:sp>
      <p:sp>
        <p:nvSpPr>
          <p:cNvPr id="20" name="Rectangle 19">
            <a:extLst>
              <a:ext uri="{FF2B5EF4-FFF2-40B4-BE49-F238E27FC236}">
                <a16:creationId xmlns:a16="http://schemas.microsoft.com/office/drawing/2014/main" id="{F16AA53B-6809-EF52-AD84-D8DE4C157ABF}"/>
              </a:ext>
            </a:extLst>
          </p:cNvPr>
          <p:cNvSpPr>
            <a:spLocks noChangeAspect="1"/>
          </p:cNvSpPr>
          <p:nvPr/>
        </p:nvSpPr>
        <p:spPr>
          <a:xfrm>
            <a:off x="5072071" y="4005131"/>
            <a:ext cx="815392" cy="1087188"/>
          </a:xfrm>
          <a:prstGeom prst="rect">
            <a:avLst/>
          </a:prstGeom>
          <a:blipFill rotWithShape="1">
            <a:blip r:embed="rId17">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3" name="Rectangle 22">
            <a:extLst>
              <a:ext uri="{FF2B5EF4-FFF2-40B4-BE49-F238E27FC236}">
                <a16:creationId xmlns:a16="http://schemas.microsoft.com/office/drawing/2014/main" id="{A2CB55B0-BB8E-0B87-DA7B-5A787F792B75}"/>
              </a:ext>
            </a:extLst>
          </p:cNvPr>
          <p:cNvSpPr>
            <a:spLocks noChangeAspect="1"/>
          </p:cNvSpPr>
          <p:nvPr/>
        </p:nvSpPr>
        <p:spPr>
          <a:xfrm>
            <a:off x="8876088" y="4069050"/>
            <a:ext cx="779678" cy="969496"/>
          </a:xfrm>
          <a:prstGeom prst="rect">
            <a:avLst/>
          </a:prstGeom>
          <a:blipFill>
            <a:blip r:embed="rId18">
              <a:extLst>
                <a:ext uri="{28A0092B-C50C-407E-A947-70E740481C1C}">
                  <a14:useLocalDpi xmlns:a14="http://schemas.microsoft.com/office/drawing/2010/main" val="0"/>
                </a:ext>
              </a:extLst>
            </a:blip>
            <a:srcRect/>
            <a:stretch>
              <a:fillRect t="-9372" b="-2145"/>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7" name="Rectangle 26">
            <a:extLst>
              <a:ext uri="{FF2B5EF4-FFF2-40B4-BE49-F238E27FC236}">
                <a16:creationId xmlns:a16="http://schemas.microsoft.com/office/drawing/2014/main" id="{960573FD-DAF4-45F7-5923-0C2B8353D434}"/>
              </a:ext>
            </a:extLst>
          </p:cNvPr>
          <p:cNvSpPr>
            <a:spLocks noChangeAspect="1"/>
          </p:cNvSpPr>
          <p:nvPr/>
        </p:nvSpPr>
        <p:spPr>
          <a:xfrm>
            <a:off x="8906263" y="2832330"/>
            <a:ext cx="719328" cy="1011973"/>
          </a:xfrm>
          <a:prstGeom prst="rect">
            <a:avLst/>
          </a:prstGeom>
          <a:blipFill>
            <a:blip r:embed="rId19">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6" name="Picture 5" descr="A person wearing glasses and a black shirt&#10;&#10;Description automatically generated">
            <a:extLst>
              <a:ext uri="{FF2B5EF4-FFF2-40B4-BE49-F238E27FC236}">
                <a16:creationId xmlns:a16="http://schemas.microsoft.com/office/drawing/2014/main" id="{6C70864D-D149-AB9B-476D-4AA2603E6239}"/>
              </a:ext>
            </a:extLst>
          </p:cNvPr>
          <p:cNvPicPr>
            <a:picLocks noChangeAspect="1"/>
          </p:cNvPicPr>
          <p:nvPr/>
        </p:nvPicPr>
        <p:blipFill rotWithShape="1">
          <a:blip r:embed="rId20"/>
          <a:srcRect r="7508"/>
          <a:stretch/>
        </p:blipFill>
        <p:spPr>
          <a:xfrm>
            <a:off x="8906263" y="5302176"/>
            <a:ext cx="749503" cy="969495"/>
          </a:xfrm>
          <a:prstGeom prst="rect">
            <a:avLst/>
          </a:prstGeom>
        </p:spPr>
      </p:pic>
    </p:spTree>
    <p:extLst>
      <p:ext uri="{BB962C8B-B14F-4D97-AF65-F5344CB8AC3E}">
        <p14:creationId xmlns:p14="http://schemas.microsoft.com/office/powerpoint/2010/main" val="151338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Market Services</a:t>
            </a:r>
          </a:p>
        </p:txBody>
      </p:sp>
      <p:sp>
        <p:nvSpPr>
          <p:cNvPr id="7" name="Text Placeholder 5">
            <a:extLst>
              <a:ext uri="{FF2B5EF4-FFF2-40B4-BE49-F238E27FC236}">
                <a16:creationId xmlns:a16="http://schemas.microsoft.com/office/drawing/2014/main" id="{F518D757-5243-4E22-8770-4967D15E7D90}"/>
              </a:ext>
            </a:extLst>
          </p:cNvPr>
          <p:cNvSpPr txBox="1">
            <a:spLocks/>
          </p:cNvSpPr>
          <p:nvPr/>
        </p:nvSpPr>
        <p:spPr>
          <a:xfrm>
            <a:off x="315117" y="889747"/>
            <a:ext cx="4337439" cy="5515879"/>
          </a:xfrm>
          <a:prstGeom prst="rect">
            <a:avLst/>
          </a:prstGeom>
          <a:solidFill>
            <a:srgbClr val="FFBF22">
              <a:alpha val="50196"/>
            </a:srgbClr>
          </a:solidFill>
          <a:ln>
            <a:noFill/>
          </a:ln>
        </p:spPr>
        <p:txBody>
          <a:bodyPr lIns="91440" tIns="45720" rIns="91440" bIns="45720" numCol="1" anchor="t"/>
          <a:lstStyle>
            <a:lvl1pPr indent="0" defTabSz="914377">
              <a:lnSpc>
                <a:spcPct val="90000"/>
              </a:lnSpc>
              <a:spcBef>
                <a:spcPts val="1000"/>
              </a:spcBef>
              <a:buFont typeface="Arial" panose="020B0604020202020204" pitchFamily="34" charset="0"/>
              <a:buNone/>
              <a:defRPr sz="11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sz="1000"/>
              <a:t>The Market Services team leads on the provision of functions that support the wider electricity industry. This includes the procurement of balancing services for utilisation within the control room and the financial settlement for these services. </a:t>
            </a:r>
          </a:p>
          <a:p>
            <a:r>
              <a:rPr lang="en-GB" sz="1000"/>
              <a:t>Our team provides the Code secretariate function administering the Connection and Use of System Code (CUSC), Grid Code, System Operator Transmission Owner Code (STC) and Security and Quality of Supply Standard (SQSS), as well as running our Charging Futures Forum. </a:t>
            </a:r>
          </a:p>
          <a:p>
            <a:r>
              <a:rPr lang="en-GB" sz="1000"/>
              <a:t>We also undertake tariff setting activities and recovers network charges (Transmission Network Use of System (</a:t>
            </a:r>
            <a:r>
              <a:rPr lang="en-GB" sz="1000" err="1"/>
              <a:t>TNUoS</a:t>
            </a:r>
            <a:r>
              <a:rPr lang="en-GB" sz="1000"/>
              <a:t>),  Balancing Services Use of System (</a:t>
            </a:r>
            <a:r>
              <a:rPr lang="en-GB" sz="1000" err="1"/>
              <a:t>BSUoS</a:t>
            </a:r>
            <a:r>
              <a:rPr lang="en-GB" sz="1000"/>
              <a:t>), Assistance for areas with high electricity distribution costs (AAHEDC) and Connections Charges) on behalf of the industry.</a:t>
            </a:r>
          </a:p>
          <a:p>
            <a:r>
              <a:rPr lang="en-GB" sz="1000"/>
              <a:t>The best way to contact us is through our team email addresses provided below, which are monitored regularly. Alternatively, we have also provided contact details for some members of the team.</a:t>
            </a:r>
          </a:p>
          <a:p>
            <a:r>
              <a:rPr lang="en-US" sz="900">
                <a:solidFill>
                  <a:srgbClr val="454546"/>
                </a:solidFill>
                <a:latin typeface="HelveticaNeueLT Pro 55 Roman"/>
              </a:rPr>
              <a:t>Ancillary Services queries: </a:t>
            </a:r>
            <a:r>
              <a:rPr lang="en-US" sz="900">
                <a:solidFill>
                  <a:srgbClr val="454546"/>
                </a:solidFill>
                <a:latin typeface="HelveticaNeueLT Pro 55 Roman"/>
                <a:hlinkClick r:id="rId2"/>
              </a:rPr>
              <a:t>settlement.queries@nationalgrideso.com</a:t>
            </a:r>
            <a:endParaRPr lang="en-US" sz="900">
              <a:solidFill>
                <a:srgbClr val="454546"/>
              </a:solidFill>
              <a:latin typeface="HelveticaNeueLT Pro 55 Roman"/>
            </a:endParaRPr>
          </a:p>
          <a:p>
            <a:r>
              <a:rPr lang="en-US" sz="900" err="1">
                <a:solidFill>
                  <a:srgbClr val="454546"/>
                </a:solidFill>
                <a:latin typeface="HelveticaNeueLT Pro 55 Roman"/>
              </a:rPr>
              <a:t>BSUoS</a:t>
            </a:r>
            <a:r>
              <a:rPr lang="en-US" sz="900">
                <a:solidFill>
                  <a:srgbClr val="454546"/>
                </a:solidFill>
                <a:latin typeface="HelveticaNeueLT Pro 55 Roman"/>
              </a:rPr>
              <a:t> queries: </a:t>
            </a:r>
            <a:r>
              <a:rPr lang="en-US" sz="900">
                <a:solidFill>
                  <a:srgbClr val="454546"/>
                </a:solidFill>
                <a:latin typeface="HelveticaNeueLT Pro 55 Roman"/>
                <a:hlinkClick r:id="rId3"/>
              </a:rPr>
              <a:t>BSUoS.queries@nationalgrideso.com</a:t>
            </a:r>
            <a:r>
              <a:rPr lang="en-US" sz="900">
                <a:solidFill>
                  <a:srgbClr val="454546"/>
                </a:solidFill>
                <a:latin typeface="HelveticaNeueLT Pro 55 Roman"/>
              </a:rPr>
              <a:t> </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Charging Futures: </a:t>
            </a:r>
            <a:r>
              <a:rPr lang="en-US" sz="900">
                <a:solidFill>
                  <a:srgbClr val="454546"/>
                </a:solidFill>
                <a:latin typeface="HelveticaNeueLT Pro 55 Roman" panose="020B0604020202020204" pitchFamily="34" charset="77"/>
                <a:hlinkClick r:id="rId4"/>
              </a:rPr>
              <a:t>ChargingFutures@nationalgrideso.com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a:rPr>
              <a:t>Connection charging queries: </a:t>
            </a:r>
            <a:r>
              <a:rPr lang="en-US" sz="900">
                <a:solidFill>
                  <a:srgbClr val="454546"/>
                </a:solidFill>
                <a:latin typeface="HelveticaNeueLT Pro 55 Roman"/>
                <a:hlinkClick r:id="rId5"/>
              </a:rPr>
              <a:t>transmissionconnectioncharging@nationalgrideso.com</a:t>
            </a:r>
            <a:endParaRPr lang="en-US" sz="900">
              <a:solidFill>
                <a:srgbClr val="454546"/>
              </a:solidFill>
              <a:latin typeface="HelveticaNeueLT Pro 55 Roman"/>
            </a:endParaRPr>
          </a:p>
          <a:p>
            <a:r>
              <a:rPr lang="en-US" sz="900">
                <a:solidFill>
                  <a:srgbClr val="454546"/>
                </a:solidFill>
                <a:latin typeface="HelveticaNeueLT Pro 55 Roman" panose="020B0604020202020204" pitchFamily="34" charset="77"/>
              </a:rPr>
              <a:t>CUSC queries: </a:t>
            </a:r>
            <a:r>
              <a:rPr lang="en-US" sz="900">
                <a:solidFill>
                  <a:srgbClr val="454546"/>
                </a:solidFill>
                <a:latin typeface="HelveticaNeueLT Pro 55 Roman" panose="020B0604020202020204" pitchFamily="34" charset="77"/>
                <a:hlinkClick r:id="rId6"/>
              </a:rPr>
              <a:t>cusc.team@nationalgrideso.com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Grid Code queries: </a:t>
            </a:r>
            <a:r>
              <a:rPr lang="en-US" sz="900">
                <a:solidFill>
                  <a:srgbClr val="454546"/>
                </a:solidFill>
                <a:latin typeface="HelveticaNeueLT Pro 55 Roman" panose="020B0604020202020204" pitchFamily="34" charset="77"/>
                <a:hlinkClick r:id="rId7"/>
              </a:rPr>
              <a:t>Grid.Code@nationalgrideso.com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SQSS queries: </a:t>
            </a:r>
            <a:r>
              <a:rPr lang="en-US" sz="900">
                <a:solidFill>
                  <a:srgbClr val="454546"/>
                </a:solidFill>
                <a:latin typeface="HelveticaNeueLT Pro 55 Roman" panose="020B0604020202020204" pitchFamily="34" charset="77"/>
                <a:hlinkClick r:id="rId8"/>
              </a:rPr>
              <a:t>box.SQSS@nationalgrideso.com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STC queries: </a:t>
            </a:r>
            <a:r>
              <a:rPr lang="en-US" sz="900">
                <a:solidFill>
                  <a:srgbClr val="454546"/>
                </a:solidFill>
                <a:latin typeface="HelveticaNeueLT Pro 55 Roman" panose="020B0604020202020204" pitchFamily="34" charset="77"/>
                <a:hlinkClick r:id="rId9"/>
              </a:rPr>
              <a:t>STCTeam@nationalgrideso.com</a:t>
            </a:r>
            <a:endParaRPr lang="en-US" sz="900">
              <a:solidFill>
                <a:srgbClr val="454546"/>
              </a:solidFill>
              <a:latin typeface="HelveticaNeueLT Pro 55 Roman"/>
            </a:endParaRPr>
          </a:p>
          <a:p>
            <a:r>
              <a:rPr lang="en-US" sz="900" err="1">
                <a:solidFill>
                  <a:srgbClr val="454546"/>
                </a:solidFill>
                <a:latin typeface="HelveticaNeueLT Pro 55 Roman"/>
              </a:rPr>
              <a:t>TNUoS</a:t>
            </a:r>
            <a:r>
              <a:rPr lang="en-US" sz="900">
                <a:solidFill>
                  <a:srgbClr val="454546"/>
                </a:solidFill>
                <a:latin typeface="HelveticaNeueLT Pro 55 Roman"/>
              </a:rPr>
              <a:t> and AAHEDC queries: </a:t>
            </a:r>
            <a:r>
              <a:rPr lang="en-US" sz="900">
                <a:solidFill>
                  <a:srgbClr val="454546"/>
                </a:solidFill>
                <a:latin typeface="HelveticaNeueLT Pro 55 Roman"/>
                <a:hlinkClick r:id="rId10"/>
              </a:rPr>
              <a:t>TNUoS.queries@nationalgrideso.com</a:t>
            </a:r>
            <a:endParaRPr lang="en-US" sz="900">
              <a:solidFill>
                <a:srgbClr val="454546"/>
              </a:solidFill>
              <a:latin typeface="HelveticaNeueLT Pro 55 Roman"/>
            </a:endParaRPr>
          </a:p>
          <a:p>
            <a:r>
              <a:rPr lang="en-US" sz="900">
                <a:solidFill>
                  <a:srgbClr val="454546"/>
                </a:solidFill>
                <a:latin typeface="HelveticaNeueLT Pro 55 Roman"/>
              </a:rPr>
              <a:t>Trades queries: </a:t>
            </a:r>
            <a:r>
              <a:rPr lang="en-US" sz="900">
                <a:solidFill>
                  <a:srgbClr val="454546"/>
                </a:solidFill>
                <a:latin typeface="HelveticaNeueLT Pro 55 Roman"/>
                <a:hlinkClick r:id="rId11"/>
              </a:rPr>
              <a:t>commodities@nationalgrideso.com</a:t>
            </a:r>
            <a:r>
              <a:rPr lang="en-US" sz="900">
                <a:solidFill>
                  <a:srgbClr val="454546"/>
                </a:solidFill>
                <a:latin typeface="HelveticaNeueLT Pro 55 Roman"/>
              </a:rPr>
              <a:t> </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a:rPr>
              <a:t>General queries: </a:t>
            </a:r>
            <a:r>
              <a:rPr lang="en-US" sz="900">
                <a:solidFill>
                  <a:srgbClr val="454546"/>
                </a:solidFill>
                <a:latin typeface="HelveticaNeueLT Pro 55 Roman"/>
                <a:hlinkClick r:id="rId12"/>
              </a:rPr>
              <a:t>Commercial.Operation@nationalgrideso.com</a:t>
            </a:r>
            <a:r>
              <a:rPr lang="en-US" sz="900">
                <a:solidFill>
                  <a:srgbClr val="454546"/>
                </a:solidFill>
                <a:latin typeface="HelveticaNeueLT Pro 55 Roman"/>
              </a:rPr>
              <a:t> </a:t>
            </a:r>
          </a:p>
          <a:p>
            <a:endParaRPr lang="en-GB" sz="1000"/>
          </a:p>
          <a:p>
            <a:endParaRPr lang="en-GB" sz="1000"/>
          </a:p>
          <a:p>
            <a:endParaRPr lang="en-GB" sz="1000"/>
          </a:p>
          <a:p>
            <a:endParaRPr lang="en-GB" sz="1000"/>
          </a:p>
          <a:p>
            <a:endParaRPr lang="en-GB" sz="1000"/>
          </a:p>
          <a:p>
            <a:endParaRPr lang="en-GB" sz="1000"/>
          </a:p>
          <a:p>
            <a:endParaRPr lang="en-GB" sz="1000"/>
          </a:p>
          <a:p>
            <a:endParaRPr lang="en-GB" sz="1000"/>
          </a:p>
          <a:p>
            <a:endParaRPr lang="en-GB" sz="1000"/>
          </a:p>
          <a:p>
            <a:endParaRPr lang="en-GB" sz="1000"/>
          </a:p>
        </p:txBody>
      </p:sp>
      <p:sp>
        <p:nvSpPr>
          <p:cNvPr id="9" name="TextBox 8">
            <a:extLst>
              <a:ext uri="{FF2B5EF4-FFF2-40B4-BE49-F238E27FC236}">
                <a16:creationId xmlns:a16="http://schemas.microsoft.com/office/drawing/2014/main" id="{E70E31F1-4003-438D-8320-1B462684C2CB}"/>
              </a:ext>
            </a:extLst>
          </p:cNvPr>
          <p:cNvSpPr txBox="1"/>
          <p:nvPr/>
        </p:nvSpPr>
        <p:spPr>
          <a:xfrm>
            <a:off x="7598928" y="313747"/>
            <a:ext cx="2414770" cy="1146468"/>
          </a:xfrm>
          <a:prstGeom prst="rect">
            <a:avLst/>
          </a:prstGeom>
          <a:noFill/>
        </p:spPr>
        <p:txBody>
          <a:bodyPr wrap="square" lIns="91440" tIns="45720" rIns="91440" bIns="45720" rtlCol="0" anchor="t">
            <a:spAutoFit/>
          </a:bodyPr>
          <a:lstStyle/>
          <a:p>
            <a:r>
              <a:rPr lang="en-US" sz="1100" b="1">
                <a:solidFill>
                  <a:srgbClr val="D43900"/>
                </a:solidFill>
                <a:latin typeface="HelveticaNeueLT Pro 55 Roman"/>
              </a:rPr>
              <a:t>Rob Marshall</a:t>
            </a:r>
          </a:p>
          <a:p>
            <a:r>
              <a:rPr lang="en-US" sz="1100" b="1">
                <a:solidFill>
                  <a:srgbClr val="D43900"/>
                </a:solidFill>
                <a:latin typeface="HelveticaNeueLT Pro 55 Roman"/>
              </a:rPr>
              <a:t>Head of Market Services</a:t>
            </a:r>
          </a:p>
          <a:p>
            <a:endParaRPr lang="en-US" sz="1050">
              <a:solidFill>
                <a:srgbClr val="454546"/>
              </a:solidFill>
              <a:latin typeface="HelveticaNeueLT Pro 55 Roman"/>
            </a:endParaRPr>
          </a:p>
          <a:p>
            <a:r>
              <a:rPr lang="en-US" sz="900">
                <a:solidFill>
                  <a:srgbClr val="454546"/>
                </a:solidFill>
                <a:latin typeface="HelveticaNeueLT Pro 55 Roman"/>
              </a:rPr>
              <a:t>Leads the Market Services team</a:t>
            </a:r>
          </a:p>
          <a:p>
            <a:endParaRPr lang="en-US" sz="900">
              <a:solidFill>
                <a:srgbClr val="454546"/>
              </a:solidFill>
              <a:latin typeface="HelveticaNeueLT Pro 55 Roman"/>
            </a:endParaRPr>
          </a:p>
          <a:p>
            <a:r>
              <a:rPr lang="en-US" sz="900">
                <a:solidFill>
                  <a:srgbClr val="454546"/>
                </a:solidFill>
                <a:latin typeface="HelveticaNeueLT Pro 55 Roman"/>
                <a:hlinkClick r:id="rId13"/>
              </a:rPr>
              <a:t>rob.marshall@nationalgrideso.com</a:t>
            </a:r>
            <a:endParaRPr lang="en-US" sz="900">
              <a:solidFill>
                <a:srgbClr val="454546"/>
              </a:solidFill>
              <a:latin typeface="HelveticaNeueLT Pro 55 Roman"/>
            </a:endParaRPr>
          </a:p>
          <a:p>
            <a:r>
              <a:rPr lang="en-US" sz="900">
                <a:solidFill>
                  <a:srgbClr val="454546"/>
                </a:solidFill>
                <a:latin typeface="HelveticaNeueLT Pro 55 Roman"/>
              </a:rPr>
              <a:t>+44 (0) 7824 518 958</a:t>
            </a:r>
            <a:endParaRPr lang="en-US" sz="900">
              <a:solidFill>
                <a:srgbClr val="454546"/>
              </a:solidFill>
              <a:latin typeface="HelveticaNeueLT Pro 55 Roman" panose="020B0604020202020204" pitchFamily="34" charset="77"/>
            </a:endParaRPr>
          </a:p>
        </p:txBody>
      </p:sp>
      <p:sp>
        <p:nvSpPr>
          <p:cNvPr id="11" name="TextBox 10">
            <a:extLst>
              <a:ext uri="{FF2B5EF4-FFF2-40B4-BE49-F238E27FC236}">
                <a16:creationId xmlns:a16="http://schemas.microsoft.com/office/drawing/2014/main" id="{5BE73A1E-7928-43FE-9508-CCA140F6927C}"/>
              </a:ext>
            </a:extLst>
          </p:cNvPr>
          <p:cNvSpPr txBox="1"/>
          <p:nvPr/>
        </p:nvSpPr>
        <p:spPr>
          <a:xfrm>
            <a:off x="6003596" y="3006235"/>
            <a:ext cx="2517189" cy="1785104"/>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Nick George</a:t>
            </a:r>
          </a:p>
          <a:p>
            <a:r>
              <a:rPr lang="en-US" sz="1000" b="1">
                <a:solidFill>
                  <a:srgbClr val="D43900"/>
                </a:solidFill>
                <a:latin typeface="HelveticaNeueLT Pro 55 Roman"/>
              </a:rPr>
              <a:t>Revenue and Charging Manager</a:t>
            </a:r>
          </a:p>
          <a:p>
            <a:endParaRPr lang="en-US" sz="900">
              <a:solidFill>
                <a:srgbClr val="454546"/>
              </a:solidFill>
              <a:latin typeface="HelveticaNeueLT Pro 55 Roman"/>
            </a:endParaRPr>
          </a:p>
          <a:p>
            <a:r>
              <a:rPr lang="en-US" sz="900">
                <a:solidFill>
                  <a:srgbClr val="454546"/>
                </a:solidFill>
                <a:latin typeface="HelveticaNeueLT Pro 55 Roman"/>
              </a:rPr>
              <a:t>Responsible for collection of all the electricity transmission network charges in the UK incl. </a:t>
            </a:r>
            <a:r>
              <a:rPr lang="en-US" sz="900" err="1">
                <a:solidFill>
                  <a:srgbClr val="454546"/>
                </a:solidFill>
                <a:latin typeface="HelveticaNeueLT Pro 55 Roman"/>
              </a:rPr>
              <a:t>TNUoS</a:t>
            </a:r>
            <a:r>
              <a:rPr lang="en-US" sz="900">
                <a:solidFill>
                  <a:srgbClr val="454546"/>
                </a:solidFill>
                <a:latin typeface="HelveticaNeueLT Pro 55 Roman"/>
              </a:rPr>
              <a:t>, </a:t>
            </a:r>
            <a:r>
              <a:rPr lang="en-US" sz="900" err="1">
                <a:solidFill>
                  <a:srgbClr val="454546"/>
                </a:solidFill>
                <a:latin typeface="HelveticaNeueLT Pro 55 Roman"/>
              </a:rPr>
              <a:t>BSUoS</a:t>
            </a:r>
            <a:r>
              <a:rPr lang="en-US" sz="900">
                <a:solidFill>
                  <a:srgbClr val="454546"/>
                </a:solidFill>
                <a:latin typeface="HelveticaNeueLT Pro 55 Roman"/>
              </a:rPr>
              <a:t>, AAHEDC and Connections charges.</a:t>
            </a:r>
          </a:p>
          <a:p>
            <a:endParaRPr lang="en-US" sz="900">
              <a:solidFill>
                <a:srgbClr val="454546"/>
              </a:solidFill>
              <a:latin typeface="HelveticaNeueLT Pro 55 Roman"/>
              <a:hlinkClick r:id="rId14"/>
            </a:endParaRPr>
          </a:p>
          <a:p>
            <a:r>
              <a:rPr lang="en-US" sz="900">
                <a:solidFill>
                  <a:srgbClr val="454546"/>
                </a:solidFill>
                <a:latin typeface="HelveticaNeueLT Pro 55 Roman"/>
                <a:hlinkClick r:id="rId14"/>
              </a:rPr>
              <a:t>nick.george@nationalgrideso.com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a:rPr>
              <a:t>+44 (0) 7973 915 455</a:t>
            </a:r>
            <a:endParaRPr lang="en-US" sz="900">
              <a:solidFill>
                <a:srgbClr val="454546"/>
              </a:solidFill>
              <a:latin typeface="HelveticaNeueLT Pro 55 Roman" panose="020B0604020202020204" pitchFamily="34" charset="77"/>
            </a:endParaRPr>
          </a:p>
          <a:p>
            <a:endParaRPr lang="en-US" sz="900">
              <a:solidFill>
                <a:srgbClr val="454546"/>
              </a:solidFill>
              <a:latin typeface="HelveticaNeueLT Pro 55 Roman" panose="020B0604020202020204" pitchFamily="34" charset="77"/>
            </a:endParaRPr>
          </a:p>
          <a:p>
            <a:endParaRPr lang="en-US" sz="900">
              <a:solidFill>
                <a:srgbClr val="454546"/>
              </a:solidFill>
              <a:latin typeface="HelveticaNeueLT Pro 55 Roman" panose="020B0604020202020204" pitchFamily="34" charset="77"/>
            </a:endParaRPr>
          </a:p>
        </p:txBody>
      </p:sp>
      <p:sp>
        <p:nvSpPr>
          <p:cNvPr id="14" name="TextBox 13">
            <a:extLst>
              <a:ext uri="{FF2B5EF4-FFF2-40B4-BE49-F238E27FC236}">
                <a16:creationId xmlns:a16="http://schemas.microsoft.com/office/drawing/2014/main" id="{2221B99A-BC4C-4439-B2A5-45C6E56E5464}"/>
              </a:ext>
            </a:extLst>
          </p:cNvPr>
          <p:cNvSpPr txBox="1"/>
          <p:nvPr/>
        </p:nvSpPr>
        <p:spPr>
          <a:xfrm>
            <a:off x="9570336" y="3152702"/>
            <a:ext cx="2544765" cy="15081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Roop Phull</a:t>
            </a:r>
            <a:endParaRPr lang="en-US" sz="1000" b="1">
              <a:solidFill>
                <a:srgbClr val="D43900"/>
              </a:solidFill>
              <a:latin typeface="HelveticaNeueLT Pro 55 Roman" panose="020B0604020202020204" pitchFamily="34" charset="77"/>
            </a:endParaRPr>
          </a:p>
          <a:p>
            <a:r>
              <a:rPr lang="en-US" sz="1000" b="1">
                <a:solidFill>
                  <a:srgbClr val="D43900"/>
                </a:solidFill>
                <a:latin typeface="HelveticaNeueLT Pro 55 Roman"/>
              </a:rPr>
              <a:t>Contracts Manager Day Ahead Markets</a:t>
            </a:r>
            <a:endParaRPr lang="en-US" sz="1000" b="1">
              <a:solidFill>
                <a:srgbClr val="D43900"/>
              </a:solidFill>
              <a:latin typeface="HelveticaNeueLT Pro 55 Roman" panose="020B0604020202020204" pitchFamily="34" charset="77"/>
            </a:endParaRPr>
          </a:p>
          <a:p>
            <a:endParaRPr lang="en-GB" sz="900">
              <a:solidFill>
                <a:srgbClr val="000000"/>
              </a:solidFill>
              <a:latin typeface="Arial"/>
              <a:cs typeface="Arial"/>
            </a:endParaRPr>
          </a:p>
          <a:p>
            <a:r>
              <a:rPr lang="en-GB" sz="900">
                <a:solidFill>
                  <a:srgbClr val="000000"/>
                </a:solidFill>
                <a:latin typeface="Arial"/>
                <a:cs typeface="Arial"/>
              </a:rPr>
              <a:t>Responsible for procurement of balancing services in day ahead markets and </a:t>
            </a:r>
            <a:r>
              <a:rPr lang="en-US" sz="900">
                <a:solidFill>
                  <a:srgbClr val="454546"/>
                </a:solidFill>
                <a:latin typeface="HelveticaNeueLT Pro 55 Roman"/>
              </a:rPr>
              <a:t>for the provision of an account management service to our service providers.  </a:t>
            </a:r>
          </a:p>
          <a:p>
            <a:endParaRPr lang="en-GB" sz="900">
              <a:solidFill>
                <a:srgbClr val="000000"/>
              </a:solidFill>
              <a:latin typeface="Arial"/>
              <a:cs typeface="Arial"/>
            </a:endParaRPr>
          </a:p>
          <a:p>
            <a:r>
              <a:rPr lang="en-GB" sz="900">
                <a:solidFill>
                  <a:srgbClr val="000000"/>
                </a:solidFill>
                <a:latin typeface="Arial"/>
                <a:cs typeface="Arial"/>
                <a:hlinkClick r:id="rId15"/>
              </a:rPr>
              <a:t>roopkamal.phull@nationalgrideso.com</a:t>
            </a:r>
            <a:endParaRPr lang="en-GB" sz="900">
              <a:solidFill>
                <a:srgbClr val="000000"/>
              </a:solidFill>
              <a:latin typeface="Arial"/>
              <a:cs typeface="Arial"/>
            </a:endParaRPr>
          </a:p>
          <a:p>
            <a:r>
              <a:rPr lang="en-US" sz="900">
                <a:solidFill>
                  <a:srgbClr val="454546"/>
                </a:solidFill>
                <a:latin typeface="Segoe UI"/>
                <a:cs typeface="Segoe UI"/>
              </a:rPr>
              <a:t>+44 (0) 7971 822919</a:t>
            </a:r>
            <a:endParaRPr lang="en-US" sz="900">
              <a:solidFill>
                <a:srgbClr val="454546"/>
              </a:solidFill>
              <a:latin typeface="HelveticaNeueLT Pro 55 Roman" panose="020B0604020202020204" pitchFamily="34" charset="77"/>
            </a:endParaRPr>
          </a:p>
        </p:txBody>
      </p:sp>
      <p:sp>
        <p:nvSpPr>
          <p:cNvPr id="15" name="TextBox 14">
            <a:extLst>
              <a:ext uri="{FF2B5EF4-FFF2-40B4-BE49-F238E27FC236}">
                <a16:creationId xmlns:a16="http://schemas.microsoft.com/office/drawing/2014/main" id="{AF174814-F172-4CDB-93EE-7FC5F2646829}"/>
              </a:ext>
            </a:extLst>
          </p:cNvPr>
          <p:cNvSpPr txBox="1"/>
          <p:nvPr/>
        </p:nvSpPr>
        <p:spPr>
          <a:xfrm>
            <a:off x="9570336" y="4747758"/>
            <a:ext cx="2453412" cy="15081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Sally Willetts</a:t>
            </a:r>
          </a:p>
          <a:p>
            <a:r>
              <a:rPr lang="en-US" sz="1000" b="1">
                <a:solidFill>
                  <a:srgbClr val="D43900"/>
                </a:solidFill>
                <a:latin typeface="HelveticaNeueLT Pro 55 Roman"/>
              </a:rPr>
              <a:t>Settlements Manager</a:t>
            </a:r>
          </a:p>
          <a:p>
            <a:endParaRPr lang="en-US" sz="900">
              <a:solidFill>
                <a:srgbClr val="454546"/>
              </a:solidFill>
              <a:latin typeface="HelveticaNeueLT Pro 55 Roman"/>
            </a:endParaRPr>
          </a:p>
          <a:p>
            <a:r>
              <a:rPr lang="en-US" sz="900">
                <a:solidFill>
                  <a:srgbClr val="454546"/>
                </a:solidFill>
                <a:latin typeface="HelveticaNeueLT Pro 55 Roman"/>
              </a:rPr>
              <a:t>Responsible for the monthly settlement of Ancillary Services that the ESO procures and  for settling the trades that the ESO undertakes. </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a:hlinkClick r:id="rId16"/>
              </a:rPr>
              <a:t>sally-anne.willetts@nationalgrideso.com</a:t>
            </a:r>
            <a:endParaRPr lang="en-US" sz="900">
              <a:solidFill>
                <a:srgbClr val="454546"/>
              </a:solidFill>
              <a:latin typeface="HelveticaNeueLT Pro 55 Roman"/>
            </a:endParaRPr>
          </a:p>
          <a:p>
            <a:r>
              <a:rPr lang="en-US" sz="900">
                <a:solidFill>
                  <a:srgbClr val="454546"/>
                </a:solidFill>
                <a:latin typeface="HelveticaNeueLT Pro 55 Roman"/>
              </a:rPr>
              <a:t>+44 (0) </a:t>
            </a:r>
          </a:p>
        </p:txBody>
      </p:sp>
      <p:sp>
        <p:nvSpPr>
          <p:cNvPr id="16" name="TextBox 15">
            <a:extLst>
              <a:ext uri="{FF2B5EF4-FFF2-40B4-BE49-F238E27FC236}">
                <a16:creationId xmlns:a16="http://schemas.microsoft.com/office/drawing/2014/main" id="{21EDB7CE-2DAE-4C10-9515-3BE7532CBE84}"/>
              </a:ext>
            </a:extLst>
          </p:cNvPr>
          <p:cNvSpPr txBox="1"/>
          <p:nvPr/>
        </p:nvSpPr>
        <p:spPr>
          <a:xfrm>
            <a:off x="9536400" y="1547834"/>
            <a:ext cx="2655600" cy="15081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Steve Miller</a:t>
            </a:r>
          </a:p>
          <a:p>
            <a:r>
              <a:rPr lang="en-US" sz="1000" b="1">
                <a:solidFill>
                  <a:srgbClr val="D43900"/>
                </a:solidFill>
                <a:latin typeface="HelveticaNeueLT Pro 55 Roman"/>
              </a:rPr>
              <a:t>Contracts Manager</a:t>
            </a:r>
          </a:p>
          <a:p>
            <a:endParaRPr lang="en-US" sz="900">
              <a:solidFill>
                <a:srgbClr val="454546"/>
              </a:solidFill>
              <a:latin typeface="HelveticaNeueLT Pro 55 Roman"/>
            </a:endParaRPr>
          </a:p>
          <a:p>
            <a:r>
              <a:rPr lang="en-GB" sz="900">
                <a:solidFill>
                  <a:srgbClr val="000000"/>
                </a:solidFill>
                <a:latin typeface="Arial"/>
                <a:cs typeface="Arial"/>
              </a:rPr>
              <a:t>Responsible for procurement of balancing services in day long term markets and </a:t>
            </a:r>
            <a:r>
              <a:rPr lang="en-US" sz="900">
                <a:solidFill>
                  <a:srgbClr val="454546"/>
                </a:solidFill>
                <a:latin typeface="HelveticaNeueLT Pro 55 Roman"/>
              </a:rPr>
              <a:t>for the provision of an account management service to our service providers.  </a:t>
            </a:r>
          </a:p>
          <a:p>
            <a:endParaRPr lang="en-US" sz="900">
              <a:solidFill>
                <a:srgbClr val="454546"/>
              </a:solidFill>
              <a:latin typeface="HelveticaNeueLT Pro 55 Roman"/>
            </a:endParaRPr>
          </a:p>
          <a:p>
            <a:r>
              <a:rPr lang="en-US" sz="900">
                <a:solidFill>
                  <a:srgbClr val="454546"/>
                </a:solidFill>
                <a:latin typeface="HelveticaNeueLT Pro 55 Roman"/>
                <a:hlinkClick r:id="rId17"/>
              </a:rPr>
              <a:t>steve.k.miller@nationalgrideso.com</a:t>
            </a:r>
            <a:r>
              <a:rPr lang="en-US" sz="900">
                <a:solidFill>
                  <a:srgbClr val="454546"/>
                </a:solidFill>
                <a:latin typeface="HelveticaNeueLT Pro 55 Roman"/>
              </a:rPr>
              <a:t> </a:t>
            </a:r>
          </a:p>
          <a:p>
            <a:r>
              <a:rPr lang="en-US" sz="900">
                <a:solidFill>
                  <a:srgbClr val="454546"/>
                </a:solidFill>
                <a:latin typeface="HelveticaNeueLT Pro 55 Roman"/>
              </a:rPr>
              <a:t>+44 (0)</a:t>
            </a:r>
            <a:endParaRPr lang="en-US" sz="900">
              <a:solidFill>
                <a:srgbClr val="454546"/>
              </a:solidFill>
              <a:latin typeface="HelveticaNeueLT Pro 55 Roman" panose="020B0604020202020204" pitchFamily="34" charset="77"/>
            </a:endParaRPr>
          </a:p>
        </p:txBody>
      </p:sp>
      <p:sp>
        <p:nvSpPr>
          <p:cNvPr id="17" name="TextBox 16">
            <a:extLst>
              <a:ext uri="{FF2B5EF4-FFF2-40B4-BE49-F238E27FC236}">
                <a16:creationId xmlns:a16="http://schemas.microsoft.com/office/drawing/2014/main" id="{E9119950-0592-4DD1-A966-63E17C281FDC}"/>
              </a:ext>
            </a:extLst>
          </p:cNvPr>
          <p:cNvSpPr txBox="1"/>
          <p:nvPr/>
        </p:nvSpPr>
        <p:spPr>
          <a:xfrm>
            <a:off x="6003596" y="1598003"/>
            <a:ext cx="2517189" cy="12311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Nina Bhogal</a:t>
            </a:r>
          </a:p>
          <a:p>
            <a:r>
              <a:rPr lang="en-US" sz="1000" b="1">
                <a:solidFill>
                  <a:srgbClr val="D43900"/>
                </a:solidFill>
                <a:latin typeface="HelveticaNeueLT Pro 55 Roman"/>
              </a:rPr>
              <a:t>Systems Manager</a:t>
            </a:r>
          </a:p>
          <a:p>
            <a:endParaRPr lang="en-US" sz="900">
              <a:solidFill>
                <a:srgbClr val="454546"/>
              </a:solidFill>
              <a:latin typeface="HelveticaNeueLT Pro 55 Roman" panose="020B0604020202020204"/>
            </a:endParaRPr>
          </a:p>
          <a:p>
            <a:r>
              <a:rPr lang="en-US" sz="900">
                <a:solidFill>
                  <a:srgbClr val="454546"/>
                </a:solidFill>
                <a:latin typeface="HelveticaNeueLT Pro 55 Roman" panose="020B0604020202020204"/>
              </a:rPr>
              <a:t>Leads on the system replacement projects for Market Services.</a:t>
            </a:r>
          </a:p>
          <a:p>
            <a:endParaRPr lang="en-US" sz="900">
              <a:solidFill>
                <a:srgbClr val="454546"/>
              </a:solidFill>
              <a:latin typeface="HelveticaNeueLT Pro 55 Roman" panose="020B0604020202020204"/>
            </a:endParaRPr>
          </a:p>
          <a:p>
            <a:r>
              <a:rPr lang="en-US" sz="900">
                <a:solidFill>
                  <a:srgbClr val="454546"/>
                </a:solidFill>
                <a:latin typeface="HelveticaNeueLT Pro 55 Roman" panose="020B0604020202020204"/>
                <a:hlinkClick r:id="rId18"/>
              </a:rPr>
              <a:t>nina.bhogal@nationalgrideso.com</a:t>
            </a:r>
            <a:r>
              <a:rPr lang="en-US" sz="900">
                <a:solidFill>
                  <a:srgbClr val="454546"/>
                </a:solidFill>
                <a:latin typeface="HelveticaNeueLT Pro 55 Roman" panose="020B0604020202020204"/>
              </a:rPr>
              <a:t> </a:t>
            </a:r>
          </a:p>
          <a:p>
            <a:r>
              <a:rPr lang="en-US" sz="900">
                <a:solidFill>
                  <a:srgbClr val="454546"/>
                </a:solidFill>
                <a:latin typeface="HelveticaNeueLT Pro 55 Roman" panose="020B0604020202020204"/>
                <a:cs typeface="Segoe UI"/>
              </a:rPr>
              <a:t>+44 (0) 7977 583 097</a:t>
            </a:r>
            <a:endParaRPr lang="en-US">
              <a:latin typeface="HelveticaNeueLT Pro 55 Roman" panose="020B0604020202020204"/>
            </a:endParaRPr>
          </a:p>
        </p:txBody>
      </p:sp>
      <p:pic>
        <p:nvPicPr>
          <p:cNvPr id="3" name="Picture 3" descr="A picture containing person, posing&#10;&#10;Description automatically generated">
            <a:extLst>
              <a:ext uri="{FF2B5EF4-FFF2-40B4-BE49-F238E27FC236}">
                <a16:creationId xmlns:a16="http://schemas.microsoft.com/office/drawing/2014/main" id="{08535AEC-B192-459D-A976-D5860DE35211}"/>
              </a:ext>
            </a:extLst>
          </p:cNvPr>
          <p:cNvPicPr>
            <a:picLocks noChangeAspect="1"/>
          </p:cNvPicPr>
          <p:nvPr/>
        </p:nvPicPr>
        <p:blipFill>
          <a:blip r:embed="rId19"/>
          <a:stretch>
            <a:fillRect/>
          </a:stretch>
        </p:blipFill>
        <p:spPr>
          <a:xfrm>
            <a:off x="5109614" y="1614318"/>
            <a:ext cx="713472" cy="1140551"/>
          </a:xfrm>
          <a:prstGeom prst="rect">
            <a:avLst/>
          </a:prstGeom>
        </p:spPr>
      </p:pic>
      <p:pic>
        <p:nvPicPr>
          <p:cNvPr id="6" name="Picture 9" descr="A close-up of a person smiling&#10;&#10;Description automatically generated">
            <a:extLst>
              <a:ext uri="{FF2B5EF4-FFF2-40B4-BE49-F238E27FC236}">
                <a16:creationId xmlns:a16="http://schemas.microsoft.com/office/drawing/2014/main" id="{D1C32B97-674E-4105-9CA2-E26988D1D159}"/>
              </a:ext>
            </a:extLst>
          </p:cNvPr>
          <p:cNvPicPr>
            <a:picLocks noChangeAspect="1"/>
          </p:cNvPicPr>
          <p:nvPr/>
        </p:nvPicPr>
        <p:blipFill>
          <a:blip r:embed="rId20"/>
          <a:stretch>
            <a:fillRect/>
          </a:stretch>
        </p:blipFill>
        <p:spPr>
          <a:xfrm>
            <a:off x="5034005" y="3177780"/>
            <a:ext cx="846308" cy="1018626"/>
          </a:xfrm>
          <a:prstGeom prst="rect">
            <a:avLst/>
          </a:prstGeom>
        </p:spPr>
      </p:pic>
      <p:sp>
        <p:nvSpPr>
          <p:cNvPr id="5" name="TextBox 4">
            <a:extLst>
              <a:ext uri="{FF2B5EF4-FFF2-40B4-BE49-F238E27FC236}">
                <a16:creationId xmlns:a16="http://schemas.microsoft.com/office/drawing/2014/main" id="{4F5F3727-E011-F813-7007-B836A0C6C281}"/>
              </a:ext>
            </a:extLst>
          </p:cNvPr>
          <p:cNvSpPr txBox="1"/>
          <p:nvPr/>
        </p:nvSpPr>
        <p:spPr>
          <a:xfrm>
            <a:off x="6003152" y="4714564"/>
            <a:ext cx="2453412" cy="12311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Nick Everitt</a:t>
            </a:r>
          </a:p>
          <a:p>
            <a:r>
              <a:rPr lang="en-US" sz="1000" b="1">
                <a:solidFill>
                  <a:srgbClr val="D43900"/>
                </a:solidFill>
                <a:latin typeface="HelveticaNeueLT Pro 55 Roman"/>
              </a:rPr>
              <a:t>Revenue Manager, Tariff Setting </a:t>
            </a:r>
          </a:p>
          <a:p>
            <a:endParaRPr lang="en-US" sz="900">
              <a:solidFill>
                <a:srgbClr val="454546"/>
              </a:solidFill>
              <a:latin typeface="HelveticaNeueLT Pro 55 Roman"/>
            </a:endParaRPr>
          </a:p>
          <a:p>
            <a:r>
              <a:rPr lang="en-US" sz="900">
                <a:solidFill>
                  <a:srgbClr val="454546"/>
                </a:solidFill>
                <a:latin typeface="HelveticaNeueLT Pro 55 Roman"/>
              </a:rPr>
              <a:t>Responsible for the tariff setting arrangements that the ESO administers</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21"/>
              </a:rPr>
              <a:t>nick.everitt@nationalgrideso.com</a:t>
            </a:r>
            <a:r>
              <a:rPr lang="en-US" sz="900">
                <a:solidFill>
                  <a:srgbClr val="454546"/>
                </a:solidFill>
                <a:latin typeface="HelveticaNeueLT Pro 55 Roman" panose="020B0604020202020204" pitchFamily="34" charset="77"/>
              </a:rPr>
              <a:t> </a:t>
            </a:r>
          </a:p>
          <a:p>
            <a:r>
              <a:rPr lang="en-US" sz="900">
                <a:solidFill>
                  <a:srgbClr val="454546"/>
                </a:solidFill>
                <a:latin typeface="HelveticaNeueLT Pro 55 Roman"/>
              </a:rPr>
              <a:t>+44 (0) 7866 982 328</a:t>
            </a:r>
            <a:endParaRPr lang="en-US" sz="900">
              <a:solidFill>
                <a:srgbClr val="454546"/>
              </a:solidFill>
              <a:latin typeface="HelveticaNeueLT Pro 55 Roman" panose="020B0604020202020204" pitchFamily="34" charset="77"/>
            </a:endParaRPr>
          </a:p>
        </p:txBody>
      </p:sp>
      <p:pic>
        <p:nvPicPr>
          <p:cNvPr id="1026" name="Picture 2">
            <a:extLst>
              <a:ext uri="{FF2B5EF4-FFF2-40B4-BE49-F238E27FC236}">
                <a16:creationId xmlns:a16="http://schemas.microsoft.com/office/drawing/2014/main" id="{E25D4FCC-57CA-4E9F-8B88-00E1091B30C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10647" y="4791339"/>
            <a:ext cx="886453" cy="10136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BE884F6D-6E5E-3D9E-F7BD-C61FB6E2A727}"/>
              </a:ext>
            </a:extLst>
          </p:cNvPr>
          <p:cNvPicPr>
            <a:picLocks noChangeAspect="1"/>
          </p:cNvPicPr>
          <p:nvPr/>
        </p:nvPicPr>
        <p:blipFill>
          <a:blip r:embed="rId23"/>
          <a:stretch>
            <a:fillRect/>
          </a:stretch>
        </p:blipFill>
        <p:spPr>
          <a:xfrm>
            <a:off x="6690156" y="324620"/>
            <a:ext cx="792000" cy="1096257"/>
          </a:xfrm>
          <a:prstGeom prst="rect">
            <a:avLst/>
          </a:prstGeom>
        </p:spPr>
      </p:pic>
      <p:sp>
        <p:nvSpPr>
          <p:cNvPr id="13" name="Rectangle 12">
            <a:extLst>
              <a:ext uri="{FF2B5EF4-FFF2-40B4-BE49-F238E27FC236}">
                <a16:creationId xmlns:a16="http://schemas.microsoft.com/office/drawing/2014/main" id="{75B7796B-39BD-EFC4-A250-E50FCE069B63}"/>
              </a:ext>
            </a:extLst>
          </p:cNvPr>
          <p:cNvSpPr>
            <a:spLocks noChangeAspect="1"/>
          </p:cNvSpPr>
          <p:nvPr/>
        </p:nvSpPr>
        <p:spPr>
          <a:xfrm>
            <a:off x="8668667" y="4791339"/>
            <a:ext cx="865747" cy="1154331"/>
          </a:xfrm>
          <a:prstGeom prst="rect">
            <a:avLst/>
          </a:prstGeom>
          <a:blipFill rotWithShape="1">
            <a:blip r:embed="rId24">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9" name="Rectangle 18">
            <a:extLst>
              <a:ext uri="{FF2B5EF4-FFF2-40B4-BE49-F238E27FC236}">
                <a16:creationId xmlns:a16="http://schemas.microsoft.com/office/drawing/2014/main" id="{1E02380A-EB29-6F53-5E0F-1044F7CBC665}"/>
              </a:ext>
            </a:extLst>
          </p:cNvPr>
          <p:cNvSpPr>
            <a:spLocks noChangeAspect="1"/>
          </p:cNvSpPr>
          <p:nvPr/>
        </p:nvSpPr>
        <p:spPr>
          <a:xfrm>
            <a:off x="8644068" y="3225282"/>
            <a:ext cx="859850" cy="1146468"/>
          </a:xfrm>
          <a:prstGeom prst="rect">
            <a:avLst/>
          </a:prstGeom>
          <a:blipFill>
            <a:blip r:embed="rId25">
              <a:extLst>
                <a:ext uri="{28A0092B-C50C-407E-A947-70E740481C1C}">
                  <a14:useLocalDpi xmlns:a14="http://schemas.microsoft.com/office/drawing/2010/main" val="0"/>
                </a:ext>
              </a:extLst>
            </a:blip>
            <a:srcRect/>
            <a:stretch>
              <a:fillRect l="-3000" r="-3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0" name="Rectangle 19">
            <a:extLst>
              <a:ext uri="{FF2B5EF4-FFF2-40B4-BE49-F238E27FC236}">
                <a16:creationId xmlns:a16="http://schemas.microsoft.com/office/drawing/2014/main" id="{364233C9-7DEE-486A-A1C4-823815EF373D}"/>
              </a:ext>
            </a:extLst>
          </p:cNvPr>
          <p:cNvSpPr>
            <a:spLocks noChangeAspect="1"/>
          </p:cNvSpPr>
          <p:nvPr/>
        </p:nvSpPr>
        <p:spPr>
          <a:xfrm>
            <a:off x="8668667" y="1627758"/>
            <a:ext cx="835251" cy="1113670"/>
          </a:xfrm>
          <a:prstGeom prst="rect">
            <a:avLst/>
          </a:prstGeom>
          <a:blipFill rotWithShape="1">
            <a:blip r:embed="rId26">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698791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Markets Development</a:t>
            </a:r>
          </a:p>
        </p:txBody>
      </p:sp>
      <p:sp>
        <p:nvSpPr>
          <p:cNvPr id="4" name="TextBox 3">
            <a:extLst>
              <a:ext uri="{FF2B5EF4-FFF2-40B4-BE49-F238E27FC236}">
                <a16:creationId xmlns:a16="http://schemas.microsoft.com/office/drawing/2014/main" id="{DD66A115-7E6A-4ACF-BF18-53E52FB1C59D}"/>
              </a:ext>
            </a:extLst>
          </p:cNvPr>
          <p:cNvSpPr txBox="1"/>
          <p:nvPr/>
        </p:nvSpPr>
        <p:spPr>
          <a:xfrm>
            <a:off x="316799" y="889200"/>
            <a:ext cx="3808887" cy="3128126"/>
          </a:xfrm>
          <a:prstGeom prst="rect">
            <a:avLst/>
          </a:prstGeom>
          <a:solidFill>
            <a:srgbClr val="FFBF22">
              <a:alpha val="50196"/>
            </a:srgbClr>
          </a:solidFill>
          <a:ln>
            <a:noFill/>
          </a:ln>
        </p:spPr>
        <p:txBody>
          <a:bodyPr lIns="91440" tIns="45720" rIns="91440" bIns="45720" numCol="1" anchor="t"/>
          <a:lstStyle>
            <a:defPPr>
              <a:defRPr lang="en-US"/>
            </a:defPPr>
            <a:lvl1pPr indent="0" defTabSz="914377">
              <a:lnSpc>
                <a:spcPct val="90000"/>
              </a:lnSpc>
              <a:spcBef>
                <a:spcPts val="1000"/>
              </a:spcBef>
              <a:buFont typeface="Arial" panose="020B0604020202020204" pitchFamily="34" charset="0"/>
              <a:buNone/>
              <a:defRPr sz="10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a:t>The Market Development team is responsible for analysing the suitability of current markets and working closely with stakeholders to understand how best to develop those markets and frameworks as the energy system evolves.</a:t>
            </a:r>
          </a:p>
          <a:p>
            <a:r>
              <a:rPr lang="en-GB">
                <a:latin typeface="HelveticaNeueLT Pro 55 Roman"/>
              </a:rPr>
              <a:t>The Market Strategy team is responsible for recommending holistic long-term (2035+) market reform to facilitate net zero. </a:t>
            </a:r>
          </a:p>
          <a:p>
            <a:r>
              <a:rPr lang="en-GB">
                <a:latin typeface="HelveticaNeueLT Pro 55 Roman"/>
              </a:rPr>
              <a:t>The Electricity Market Development team defines the strategic directions for ESO balancing services markets. The team owns ESO's Market Design Framework and publishes the </a:t>
            </a:r>
            <a:r>
              <a:rPr lang="en-GB">
                <a:latin typeface="HelveticaNeueLT Pro 55 Roman"/>
                <a:hlinkClick r:id="rId2"/>
              </a:rPr>
              <a:t>Markets Roadmap</a:t>
            </a:r>
            <a:r>
              <a:rPr lang="en-GB">
                <a:latin typeface="HelveticaNeueLT Pro 55 Roman"/>
              </a:rPr>
              <a:t>.</a:t>
            </a:r>
          </a:p>
          <a:p>
            <a:r>
              <a:rPr lang="en-GB">
                <a:latin typeface="HelveticaNeueLT Pro 55 Roman"/>
              </a:rPr>
              <a:t>The Cross-Border EU team has accountability for both Cross Border and EU strategy for the ESO business, developing a holistic approach to domestic, EU and I/C strategy. </a:t>
            </a:r>
          </a:p>
          <a:p>
            <a:r>
              <a:rPr lang="en-GB"/>
              <a:t>The Whole Energy Market Strategy team is responsible for assessing interdependencies between the markets for different vectors, and identifying opportunities for efficient reforms to facilitate net zero.</a:t>
            </a:r>
          </a:p>
        </p:txBody>
      </p:sp>
      <p:sp>
        <p:nvSpPr>
          <p:cNvPr id="5" name="TextBox 4">
            <a:extLst>
              <a:ext uri="{FF2B5EF4-FFF2-40B4-BE49-F238E27FC236}">
                <a16:creationId xmlns:a16="http://schemas.microsoft.com/office/drawing/2014/main" id="{C26C957A-B22D-46A7-83BA-DCE35749849B}"/>
              </a:ext>
            </a:extLst>
          </p:cNvPr>
          <p:cNvSpPr txBox="1"/>
          <p:nvPr/>
        </p:nvSpPr>
        <p:spPr>
          <a:xfrm>
            <a:off x="6962599" y="935891"/>
            <a:ext cx="2703184" cy="1092607"/>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Cian McLeavey-Reville</a:t>
            </a:r>
          </a:p>
          <a:p>
            <a:r>
              <a:rPr lang="en-US" sz="1000" b="1">
                <a:solidFill>
                  <a:srgbClr val="D43900"/>
                </a:solidFill>
                <a:latin typeface="HelveticaNeueLT Pro 55 Roman"/>
              </a:rPr>
              <a:t>Head of Markets Development</a:t>
            </a:r>
          </a:p>
          <a:p>
            <a:endParaRPr lang="en-US" sz="900">
              <a:solidFill>
                <a:srgbClr val="454546"/>
              </a:solidFill>
              <a:latin typeface="HelveticaNeueLT Pro 55 Roman"/>
            </a:endParaRPr>
          </a:p>
          <a:p>
            <a:r>
              <a:rPr lang="en-US" sz="900">
                <a:solidFill>
                  <a:srgbClr val="454546"/>
                </a:solidFill>
                <a:latin typeface="HelveticaNeueLT Pro 55 Roman"/>
              </a:rPr>
              <a:t>Leads the Markets Development team</a:t>
            </a:r>
          </a:p>
          <a:p>
            <a:endParaRPr lang="en-US" sz="900">
              <a:solidFill>
                <a:srgbClr val="454546"/>
              </a:solidFill>
              <a:latin typeface="HelveticaNeueLT Pro 55 Roman"/>
              <a:hlinkClick r:id="rId3"/>
            </a:endParaRPr>
          </a:p>
          <a:p>
            <a:r>
              <a:rPr lang="en-US" sz="900">
                <a:solidFill>
                  <a:srgbClr val="454546"/>
                </a:solidFill>
                <a:latin typeface="HelveticaNeueLT Pro 55 Roman"/>
                <a:hlinkClick r:id="rId3"/>
              </a:rPr>
              <a:t>cian.mcleavey-reville@nationalgrideso.com</a:t>
            </a:r>
            <a:r>
              <a:rPr lang="en-US" sz="900">
                <a:solidFill>
                  <a:srgbClr val="454546"/>
                </a:solidFill>
                <a:latin typeface="HelveticaNeueLT Pro 55 Roman"/>
              </a:rPr>
              <a:t> </a:t>
            </a:r>
          </a:p>
          <a:p>
            <a:r>
              <a:rPr lang="en-US" sz="900">
                <a:solidFill>
                  <a:srgbClr val="454546"/>
                </a:solidFill>
                <a:latin typeface="HelveticaNeueLT Pro 55 Roman"/>
              </a:rPr>
              <a:t>+44 (0) 7779 980 254</a:t>
            </a:r>
          </a:p>
        </p:txBody>
      </p:sp>
      <p:sp>
        <p:nvSpPr>
          <p:cNvPr id="7" name="TextBox 6">
            <a:extLst>
              <a:ext uri="{FF2B5EF4-FFF2-40B4-BE49-F238E27FC236}">
                <a16:creationId xmlns:a16="http://schemas.microsoft.com/office/drawing/2014/main" id="{DCE0CD2D-29C5-4FE2-9EF1-EFED90B5FFDA}"/>
              </a:ext>
            </a:extLst>
          </p:cNvPr>
          <p:cNvSpPr txBox="1"/>
          <p:nvPr/>
        </p:nvSpPr>
        <p:spPr>
          <a:xfrm>
            <a:off x="1644307" y="4644136"/>
            <a:ext cx="2220378" cy="1800493"/>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Becky Hart</a:t>
            </a:r>
            <a:endParaRPr lang="en-US"/>
          </a:p>
          <a:p>
            <a:r>
              <a:rPr lang="en-US" sz="1000" b="1">
                <a:solidFill>
                  <a:srgbClr val="D43900"/>
                </a:solidFill>
                <a:latin typeface="HelveticaNeueLT Pro 55 Roman"/>
              </a:rPr>
              <a:t>Electricity Market Development Manager</a:t>
            </a:r>
            <a:endParaRPr lang="en-US"/>
          </a:p>
          <a:p>
            <a:endParaRPr lang="en-US" sz="900">
              <a:solidFill>
                <a:srgbClr val="454546"/>
              </a:solidFill>
              <a:latin typeface="HelveticaNeueLT Pro 55 Roman"/>
            </a:endParaRPr>
          </a:p>
          <a:p>
            <a:r>
              <a:rPr lang="en-US" sz="900">
                <a:solidFill>
                  <a:srgbClr val="454546"/>
                </a:solidFill>
                <a:latin typeface="HelveticaNeueLT Pro 55 Roman"/>
              </a:rPr>
              <a:t>Responsible for developing future ESO electricity </a:t>
            </a:r>
            <a:r>
              <a:rPr lang="en-US" sz="900">
                <a:solidFill>
                  <a:srgbClr val="454546"/>
                </a:solidFill>
                <a:latin typeface="HelveticaNeueLT Pro 55 Roman"/>
                <a:hlinkClick r:id="rId4">
                  <a:extLst>
                    <a:ext uri="{A12FA001-AC4F-418D-AE19-62706E023703}">
                      <ahyp:hlinkClr xmlns:ahyp="http://schemas.microsoft.com/office/drawing/2018/hyperlinkcolor" val="tx"/>
                    </a:ext>
                  </a:extLst>
                </a:hlinkClick>
              </a:rPr>
              <a:t>markets roadmap</a:t>
            </a:r>
            <a:r>
              <a:rPr lang="en-US" sz="900">
                <a:solidFill>
                  <a:srgbClr val="454546"/>
                </a:solidFill>
                <a:latin typeface="HelveticaNeueLT Pro 55 Roman"/>
              </a:rPr>
              <a:t> in line with ESO's market development principles.</a:t>
            </a:r>
          </a:p>
          <a:p>
            <a:endParaRPr lang="en-US" sz="900">
              <a:solidFill>
                <a:srgbClr val="454546"/>
              </a:solidFill>
              <a:latin typeface="HelveticaNeueLT Pro 55 Roman"/>
            </a:endParaRPr>
          </a:p>
          <a:p>
            <a:r>
              <a:rPr lang="en-US" sz="900">
                <a:solidFill>
                  <a:srgbClr val="454546"/>
                </a:solidFill>
                <a:latin typeface="HelveticaNeueLT Pro 55 Roman"/>
                <a:hlinkClick r:id="rId5"/>
              </a:rPr>
              <a:t>becky.hart@nationalgrideso.com</a:t>
            </a:r>
            <a:endParaRPr lang="en-US" sz="900">
              <a:solidFill>
                <a:srgbClr val="454546"/>
              </a:solidFill>
              <a:latin typeface="HelveticaNeueLT Pro 55 Roman"/>
            </a:endParaRPr>
          </a:p>
          <a:p>
            <a:r>
              <a:rPr lang="en-US" sz="900">
                <a:solidFill>
                  <a:srgbClr val="454546"/>
                </a:solidFill>
                <a:latin typeface="HelveticaNeueLT Pro 55 Roman"/>
              </a:rPr>
              <a:t>+44 (0) 7866 159308</a:t>
            </a:r>
          </a:p>
          <a:p>
            <a:endParaRPr lang="en-US">
              <a:cs typeface="Calibri"/>
            </a:endParaRPr>
          </a:p>
        </p:txBody>
      </p:sp>
      <p:sp>
        <p:nvSpPr>
          <p:cNvPr id="8" name="TextBox 7">
            <a:extLst>
              <a:ext uri="{FF2B5EF4-FFF2-40B4-BE49-F238E27FC236}">
                <a16:creationId xmlns:a16="http://schemas.microsoft.com/office/drawing/2014/main" id="{268803A9-F0DB-46C0-8F71-593E52223993}"/>
              </a:ext>
            </a:extLst>
          </p:cNvPr>
          <p:cNvSpPr txBox="1"/>
          <p:nvPr/>
        </p:nvSpPr>
        <p:spPr>
          <a:xfrm>
            <a:off x="9497215" y="2601554"/>
            <a:ext cx="2662126" cy="16466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Fang </a:t>
            </a:r>
            <a:r>
              <a:rPr lang="en-US" sz="1000" b="1" err="1">
                <a:solidFill>
                  <a:srgbClr val="D43900"/>
                </a:solidFill>
                <a:latin typeface="HelveticaNeueLT Pro 55 Roman"/>
              </a:rPr>
              <a:t>Fang</a:t>
            </a:r>
            <a:endParaRPr lang="en-US" sz="1000" b="1">
              <a:solidFill>
                <a:srgbClr val="D43900"/>
              </a:solidFill>
              <a:latin typeface="HelveticaNeueLT Pro 55 Roman"/>
            </a:endParaRPr>
          </a:p>
          <a:p>
            <a:r>
              <a:rPr lang="en-US" sz="1000" b="1">
                <a:solidFill>
                  <a:srgbClr val="D43900"/>
                </a:solidFill>
                <a:latin typeface="HelveticaNeueLT Pro 55 Roman"/>
              </a:rPr>
              <a:t>Whole Energy Market Strategy Manager</a:t>
            </a:r>
          </a:p>
          <a:p>
            <a:endParaRPr lang="en-US" sz="900">
              <a:solidFill>
                <a:srgbClr val="454546"/>
              </a:solidFill>
              <a:highlight>
                <a:srgbClr val="FFFF00"/>
              </a:highlight>
              <a:latin typeface="HelveticaNeueLT Pro 55 Roman"/>
            </a:endParaRPr>
          </a:p>
          <a:p>
            <a:r>
              <a:rPr lang="en-GB" sz="900">
                <a:solidFill>
                  <a:srgbClr val="454546"/>
                </a:solidFill>
                <a:latin typeface="HelveticaNeueLT Pro 55 Roman"/>
              </a:rPr>
              <a:t>Developing ESO recommendations for how markets across different vectors and sectors should be reformed for net zero</a:t>
            </a:r>
          </a:p>
          <a:p>
            <a:endParaRPr lang="en-GB" sz="900">
              <a:solidFill>
                <a:srgbClr val="454546"/>
              </a:solidFill>
              <a:latin typeface="HelveticaNeueLT Pro 55 Roman"/>
            </a:endParaRPr>
          </a:p>
          <a:p>
            <a:r>
              <a:rPr lang="en-GB" sz="900">
                <a:solidFill>
                  <a:srgbClr val="454546"/>
                </a:solidFill>
                <a:latin typeface="HelveticaNeueLT Pro 55 Roman"/>
                <a:hlinkClick r:id="rId6"/>
              </a:rPr>
              <a:t>fang.fang@nationalgrideso.com</a:t>
            </a:r>
            <a:endParaRPr lang="en-GB" sz="900">
              <a:solidFill>
                <a:srgbClr val="454546"/>
              </a:solidFill>
              <a:latin typeface="HelveticaNeueLT Pro 55 Roman"/>
            </a:endParaRPr>
          </a:p>
          <a:p>
            <a:r>
              <a:rPr lang="en-GB" sz="900">
                <a:solidFill>
                  <a:srgbClr val="454546"/>
                </a:solidFill>
                <a:latin typeface="HelveticaNeueLT Pro 55 Roman"/>
              </a:rPr>
              <a:t>+44 (0) </a:t>
            </a:r>
          </a:p>
          <a:p>
            <a:endParaRPr lang="en-US" sz="900">
              <a:solidFill>
                <a:srgbClr val="454546"/>
              </a:solidFill>
              <a:latin typeface="HelveticaNeueLT Pro 55 Roman"/>
            </a:endParaRPr>
          </a:p>
          <a:p>
            <a:endParaRPr lang="en-GB" sz="900">
              <a:solidFill>
                <a:srgbClr val="000000"/>
              </a:solidFill>
              <a:latin typeface="Calibri"/>
              <a:cs typeface="Calibri"/>
            </a:endParaRPr>
          </a:p>
        </p:txBody>
      </p:sp>
      <p:sp>
        <p:nvSpPr>
          <p:cNvPr id="9" name="TextBox 8">
            <a:extLst>
              <a:ext uri="{FF2B5EF4-FFF2-40B4-BE49-F238E27FC236}">
                <a16:creationId xmlns:a16="http://schemas.microsoft.com/office/drawing/2014/main" id="{C8B6F68F-8738-43AA-8347-8AD35DCC5612}"/>
              </a:ext>
            </a:extLst>
          </p:cNvPr>
          <p:cNvSpPr txBox="1"/>
          <p:nvPr/>
        </p:nvSpPr>
        <p:spPr>
          <a:xfrm>
            <a:off x="5649273" y="2601554"/>
            <a:ext cx="2438814" cy="13696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Tom Ireland</a:t>
            </a:r>
          </a:p>
          <a:p>
            <a:r>
              <a:rPr lang="en-US" sz="1000" b="1">
                <a:solidFill>
                  <a:srgbClr val="D43900"/>
                </a:solidFill>
                <a:latin typeface="HelveticaNeueLT Pro 55 Roman"/>
              </a:rPr>
              <a:t>Cross Border and EU Manager</a:t>
            </a:r>
          </a:p>
          <a:p>
            <a:endParaRPr lang="en-US" sz="900">
              <a:solidFill>
                <a:srgbClr val="454546"/>
              </a:solidFill>
              <a:latin typeface="HelveticaNeueLT Pro 55 Roman"/>
            </a:endParaRPr>
          </a:p>
          <a:p>
            <a:r>
              <a:rPr lang="en-US" sz="900">
                <a:solidFill>
                  <a:srgbClr val="454546"/>
                </a:solidFill>
                <a:latin typeface="HelveticaNeueLT Pro 55 Roman"/>
              </a:rPr>
              <a:t>Developing ESO’s cross border strategy and managing the ESO forward from the UK’s EU-Exit.</a:t>
            </a:r>
          </a:p>
          <a:p>
            <a:r>
              <a:rPr lang="en-US" sz="900">
                <a:solidFill>
                  <a:srgbClr val="454546"/>
                </a:solidFill>
                <a:latin typeface="HelveticaNeueLT Pro 55 Roman"/>
              </a:rPr>
              <a:t>  </a:t>
            </a:r>
          </a:p>
          <a:p>
            <a:r>
              <a:rPr lang="en-US" sz="900">
                <a:solidFill>
                  <a:srgbClr val="454546"/>
                </a:solidFill>
                <a:latin typeface="HelveticaNeueLT Pro 55 Roman"/>
                <a:hlinkClick r:id="rId7"/>
              </a:rPr>
              <a:t>thomas.ireland@nationalgrideso.com</a:t>
            </a:r>
            <a:endParaRPr lang="en-US" sz="900">
              <a:solidFill>
                <a:srgbClr val="454546"/>
              </a:solidFill>
              <a:latin typeface="HelveticaNeueLT Pro 55 Roman"/>
            </a:endParaRPr>
          </a:p>
          <a:p>
            <a:r>
              <a:rPr lang="en-US" sz="900">
                <a:solidFill>
                  <a:srgbClr val="454546"/>
                </a:solidFill>
                <a:latin typeface="HelveticaNeueLT Pro 55 Roman"/>
              </a:rPr>
              <a:t>+44 (0) 7766 698 314</a:t>
            </a:r>
          </a:p>
        </p:txBody>
      </p:sp>
      <p:sp>
        <p:nvSpPr>
          <p:cNvPr id="10" name="TextBox 9">
            <a:extLst>
              <a:ext uri="{FF2B5EF4-FFF2-40B4-BE49-F238E27FC236}">
                <a16:creationId xmlns:a16="http://schemas.microsoft.com/office/drawing/2014/main" id="{5F34F34F-7F48-4406-8993-183024F1DDF8}"/>
              </a:ext>
            </a:extLst>
          </p:cNvPr>
          <p:cNvSpPr txBox="1"/>
          <p:nvPr/>
        </p:nvSpPr>
        <p:spPr>
          <a:xfrm>
            <a:off x="5751939" y="4656115"/>
            <a:ext cx="2220377" cy="1661993"/>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Isabel Sunnucks</a:t>
            </a:r>
            <a:endParaRPr lang="en-US"/>
          </a:p>
          <a:p>
            <a:r>
              <a:rPr lang="en-US" sz="1000" b="1">
                <a:solidFill>
                  <a:srgbClr val="D43900"/>
                </a:solidFill>
                <a:latin typeface="HelveticaNeueLT Pro 55 Roman"/>
              </a:rPr>
              <a:t>Market Strategy Manager</a:t>
            </a:r>
          </a:p>
          <a:p>
            <a:endParaRPr lang="en-US" sz="1000" b="1">
              <a:solidFill>
                <a:srgbClr val="D43900"/>
              </a:solidFill>
              <a:latin typeface="HelveticaNeueLT Pro 55 Roman"/>
            </a:endParaRPr>
          </a:p>
          <a:p>
            <a:r>
              <a:rPr lang="en-US" sz="900">
                <a:solidFill>
                  <a:srgbClr val="454546"/>
                </a:solidFill>
                <a:latin typeface="HelveticaNeueLT Pro 55 Roman"/>
              </a:rPr>
              <a:t>Developing ESO recommendations on holistic long-term (2030-2050) market design to facilitate net zero, initially via the </a:t>
            </a:r>
            <a:r>
              <a:rPr lang="en-US" sz="900">
                <a:solidFill>
                  <a:srgbClr val="454546"/>
                </a:solidFill>
                <a:latin typeface="HelveticaNeueLT Pro 55 Roman"/>
                <a:hlinkClick r:id="rId8"/>
              </a:rPr>
              <a:t>Net Zero Market Reform</a:t>
            </a:r>
            <a:r>
              <a:rPr lang="en-US" sz="900">
                <a:solidFill>
                  <a:srgbClr val="454546"/>
                </a:solidFill>
                <a:latin typeface="HelveticaNeueLT Pro 55 Roman"/>
              </a:rPr>
              <a:t> project.</a:t>
            </a:r>
            <a:endParaRPr lang="en-US" sz="900">
              <a:ea typeface="+mn-lt"/>
              <a:cs typeface="+mn-lt"/>
            </a:endParaRPr>
          </a:p>
          <a:p>
            <a:endParaRPr lang="en-US" sz="900">
              <a:solidFill>
                <a:srgbClr val="454546"/>
              </a:solidFill>
              <a:latin typeface="HelveticaNeueLT Pro 55 Roman"/>
            </a:endParaRPr>
          </a:p>
          <a:p>
            <a:r>
              <a:rPr lang="en-US" sz="900">
                <a:solidFill>
                  <a:srgbClr val="454546"/>
                </a:solidFill>
                <a:latin typeface="HelveticaNeueLT Pro 55 Roman"/>
                <a:hlinkClick r:id="rId9"/>
              </a:rPr>
              <a:t>isabel.sunnucks@nationalgrideso.com</a:t>
            </a:r>
            <a:r>
              <a:rPr lang="en-US" sz="900">
                <a:solidFill>
                  <a:srgbClr val="454546"/>
                </a:solidFill>
                <a:latin typeface="HelveticaNeueLT Pro 55 Roman"/>
              </a:rPr>
              <a:t> </a:t>
            </a:r>
          </a:p>
          <a:p>
            <a:r>
              <a:rPr lang="en-US" sz="900">
                <a:solidFill>
                  <a:srgbClr val="454546"/>
                </a:solidFill>
                <a:latin typeface="HelveticaNeueLT Pro 55 Roman"/>
              </a:rPr>
              <a:t>+44 (0) 7966 161 691</a:t>
            </a:r>
          </a:p>
          <a:p>
            <a:endParaRPr lang="en-US" sz="900">
              <a:solidFill>
                <a:srgbClr val="454546"/>
              </a:solidFill>
              <a:highlight>
                <a:srgbClr val="FFFF00"/>
              </a:highlight>
              <a:latin typeface="HelveticaNeueLT Pro 55 Roman"/>
            </a:endParaRPr>
          </a:p>
        </p:txBody>
      </p:sp>
      <p:pic>
        <p:nvPicPr>
          <p:cNvPr id="17" name="Picture 16" descr="This area displays an image of the person if provided.">
            <a:extLst>
              <a:ext uri="{FF2B5EF4-FFF2-40B4-BE49-F238E27FC236}">
                <a16:creationId xmlns:a16="http://schemas.microsoft.com/office/drawing/2014/main" id="{09005E72-2410-46A9-8240-8E6B38990AD1}"/>
              </a:ext>
            </a:extLst>
          </p:cNvPr>
          <p:cNvPicPr/>
          <p:nvPr/>
        </p:nvPicPr>
        <p:blipFill rotWithShape="1">
          <a:blip r:embed="rId10">
            <a:extLst>
              <a:ext uri="{28A0092B-C50C-407E-A947-70E740481C1C}">
                <a14:useLocalDpi xmlns:a14="http://schemas.microsoft.com/office/drawing/2010/main" val="0"/>
              </a:ext>
            </a:extLst>
          </a:blip>
          <a:srcRect t="11910" r="11147"/>
          <a:stretch/>
        </p:blipFill>
        <p:spPr bwMode="auto">
          <a:xfrm>
            <a:off x="4518803" y="2607313"/>
            <a:ext cx="990954" cy="1152719"/>
          </a:xfrm>
          <a:prstGeom prst="rect">
            <a:avLst/>
          </a:prstGeom>
          <a:noFill/>
          <a:ln>
            <a:noFill/>
          </a:ln>
        </p:spPr>
      </p:pic>
      <p:sp>
        <p:nvSpPr>
          <p:cNvPr id="16" name="TextBox 15">
            <a:extLst>
              <a:ext uri="{FF2B5EF4-FFF2-40B4-BE49-F238E27FC236}">
                <a16:creationId xmlns:a16="http://schemas.microsoft.com/office/drawing/2014/main" id="{28B87902-F07C-40B5-99A8-569B84744947}"/>
              </a:ext>
            </a:extLst>
          </p:cNvPr>
          <p:cNvSpPr txBox="1"/>
          <p:nvPr/>
        </p:nvSpPr>
        <p:spPr>
          <a:xfrm>
            <a:off x="9522698" y="4644136"/>
            <a:ext cx="2662126" cy="1661993"/>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Sarah Keay-Bright</a:t>
            </a:r>
            <a:endParaRPr lang="en-US"/>
          </a:p>
          <a:p>
            <a:r>
              <a:rPr lang="en-US" sz="1000" b="1">
                <a:solidFill>
                  <a:srgbClr val="D43900"/>
                </a:solidFill>
                <a:latin typeface="HelveticaNeueLT Pro 55 Roman"/>
              </a:rPr>
              <a:t>Market Strategy Manager</a:t>
            </a:r>
          </a:p>
          <a:p>
            <a:endParaRPr lang="en-US" sz="1000" b="1">
              <a:solidFill>
                <a:srgbClr val="D43900"/>
              </a:solidFill>
              <a:latin typeface="HelveticaNeueLT Pro 55 Roman"/>
            </a:endParaRPr>
          </a:p>
          <a:p>
            <a:r>
              <a:rPr lang="en-US" sz="900">
                <a:solidFill>
                  <a:srgbClr val="454546"/>
                </a:solidFill>
                <a:latin typeface="HelveticaNeueLT Pro 55 Roman"/>
              </a:rPr>
              <a:t>Developing ESO recommendations on holistic long-term (2030-2050) market design to facilitate net zero, initially via the </a:t>
            </a:r>
            <a:r>
              <a:rPr lang="en-US" sz="900">
                <a:solidFill>
                  <a:srgbClr val="454546"/>
                </a:solidFill>
                <a:latin typeface="HelveticaNeueLT Pro 55 Roman"/>
                <a:hlinkClick r:id="rId8"/>
              </a:rPr>
              <a:t>Net Zero Market Reform</a:t>
            </a:r>
            <a:r>
              <a:rPr lang="en-US" sz="900">
                <a:solidFill>
                  <a:srgbClr val="454546"/>
                </a:solidFill>
                <a:latin typeface="HelveticaNeueLT Pro 55 Roman"/>
              </a:rPr>
              <a:t> project.</a:t>
            </a:r>
            <a:endParaRPr lang="en-US" sz="900">
              <a:ea typeface="+mn-lt"/>
              <a:cs typeface="+mn-lt"/>
            </a:endParaRPr>
          </a:p>
          <a:p>
            <a:endParaRPr lang="en-US" sz="900">
              <a:solidFill>
                <a:srgbClr val="454546"/>
              </a:solidFill>
              <a:latin typeface="HelveticaNeueLT Pro 55 Roman"/>
            </a:endParaRPr>
          </a:p>
          <a:p>
            <a:r>
              <a:rPr lang="en-US" sz="900">
                <a:latin typeface="HelveticaNeueLT Pro 55 Roman"/>
                <a:ea typeface="+mn-lt"/>
                <a:cs typeface="+mn-lt"/>
                <a:hlinkClick r:id="rId11"/>
              </a:rPr>
              <a:t>sarah.keay-bright@nationalgrideso.com</a:t>
            </a:r>
            <a:r>
              <a:rPr lang="en-US" sz="900">
                <a:latin typeface="HelveticaNeueLT Pro 55 Roman"/>
                <a:ea typeface="+mn-lt"/>
                <a:cs typeface="+mn-lt"/>
              </a:rPr>
              <a:t> </a:t>
            </a:r>
            <a:endParaRPr lang="en-US">
              <a:latin typeface="HelveticaNeueLT Pro 55 Roman"/>
              <a:ea typeface="+mn-lt"/>
              <a:cs typeface="+mn-lt"/>
            </a:endParaRPr>
          </a:p>
          <a:p>
            <a:r>
              <a:rPr lang="en-US" sz="900">
                <a:solidFill>
                  <a:srgbClr val="454546"/>
                </a:solidFill>
                <a:latin typeface="HelveticaNeueLT Pro 55 Roman"/>
              </a:rPr>
              <a:t>+44 (0) 7548 106 689</a:t>
            </a:r>
          </a:p>
          <a:p>
            <a:endParaRPr lang="en-US" sz="900">
              <a:solidFill>
                <a:srgbClr val="454546"/>
              </a:solidFill>
              <a:highlight>
                <a:srgbClr val="FFFF00"/>
              </a:highlight>
              <a:latin typeface="HelveticaNeueLT Pro 55 Roman"/>
            </a:endParaRPr>
          </a:p>
        </p:txBody>
      </p:sp>
      <p:pic>
        <p:nvPicPr>
          <p:cNvPr id="6" name="Picture 5" descr="A person smiling for the camera&#10;&#10;Description automatically generated with medium confidence">
            <a:extLst>
              <a:ext uri="{FF2B5EF4-FFF2-40B4-BE49-F238E27FC236}">
                <a16:creationId xmlns:a16="http://schemas.microsoft.com/office/drawing/2014/main" id="{92D66944-3C87-46C7-984B-74D3F820D673}"/>
              </a:ext>
            </a:extLst>
          </p:cNvPr>
          <p:cNvPicPr>
            <a:picLocks noChangeAspect="1"/>
          </p:cNvPicPr>
          <p:nvPr/>
        </p:nvPicPr>
        <p:blipFill rotWithShape="1">
          <a:blip r:embed="rId12"/>
          <a:srcRect t="12491"/>
          <a:stretch/>
        </p:blipFill>
        <p:spPr>
          <a:xfrm>
            <a:off x="4499678" y="4676021"/>
            <a:ext cx="1157709" cy="1158445"/>
          </a:xfrm>
          <a:prstGeom prst="rect">
            <a:avLst/>
          </a:prstGeom>
        </p:spPr>
      </p:pic>
      <p:pic>
        <p:nvPicPr>
          <p:cNvPr id="3" name="Picture 10">
            <a:extLst>
              <a:ext uri="{FF2B5EF4-FFF2-40B4-BE49-F238E27FC236}">
                <a16:creationId xmlns:a16="http://schemas.microsoft.com/office/drawing/2014/main" id="{8DF34586-4341-3604-5992-3A46D6257BB9}"/>
              </a:ext>
            </a:extLst>
          </p:cNvPr>
          <p:cNvPicPr>
            <a:picLocks noChangeAspect="1"/>
          </p:cNvPicPr>
          <p:nvPr/>
        </p:nvPicPr>
        <p:blipFill>
          <a:blip r:embed="rId13"/>
          <a:stretch>
            <a:fillRect/>
          </a:stretch>
        </p:blipFill>
        <p:spPr>
          <a:xfrm>
            <a:off x="8367713" y="4678680"/>
            <a:ext cx="1159669" cy="1167765"/>
          </a:xfrm>
          <a:prstGeom prst="rect">
            <a:avLst/>
          </a:prstGeom>
        </p:spPr>
      </p:pic>
      <p:pic>
        <p:nvPicPr>
          <p:cNvPr id="14" name="Picture 17">
            <a:extLst>
              <a:ext uri="{FF2B5EF4-FFF2-40B4-BE49-F238E27FC236}">
                <a16:creationId xmlns:a16="http://schemas.microsoft.com/office/drawing/2014/main" id="{DBA13062-E09C-012F-22D9-A807FC1515FD}"/>
              </a:ext>
            </a:extLst>
          </p:cNvPr>
          <p:cNvPicPr>
            <a:picLocks noChangeAspect="1"/>
          </p:cNvPicPr>
          <p:nvPr/>
        </p:nvPicPr>
        <p:blipFill rotWithShape="1">
          <a:blip r:embed="rId14"/>
          <a:srcRect l="16114" t="10053" r="17405" b="31428"/>
          <a:stretch/>
        </p:blipFill>
        <p:spPr>
          <a:xfrm>
            <a:off x="5887575" y="792619"/>
            <a:ext cx="981465" cy="1300538"/>
          </a:xfrm>
          <a:prstGeom prst="rect">
            <a:avLst/>
          </a:prstGeom>
        </p:spPr>
      </p:pic>
      <p:sp>
        <p:nvSpPr>
          <p:cNvPr id="12" name="Rectangle 11">
            <a:extLst>
              <a:ext uri="{FF2B5EF4-FFF2-40B4-BE49-F238E27FC236}">
                <a16:creationId xmlns:a16="http://schemas.microsoft.com/office/drawing/2014/main" id="{5D7E158D-1CE9-0991-DA64-0BE48E74F144}"/>
              </a:ext>
            </a:extLst>
          </p:cNvPr>
          <p:cNvSpPr>
            <a:spLocks noChangeAspect="1"/>
          </p:cNvSpPr>
          <p:nvPr/>
        </p:nvSpPr>
        <p:spPr>
          <a:xfrm>
            <a:off x="432000" y="4644136"/>
            <a:ext cx="1038746" cy="1384995"/>
          </a:xfrm>
          <a:prstGeom prst="rect">
            <a:avLst/>
          </a:prstGeom>
          <a:blipFill rotWithShape="1">
            <a:blip r:embed="rId15"/>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3" name="Rectangle 12">
            <a:extLst>
              <a:ext uri="{FF2B5EF4-FFF2-40B4-BE49-F238E27FC236}">
                <a16:creationId xmlns:a16="http://schemas.microsoft.com/office/drawing/2014/main" id="{B1D0DDD2-BDF3-98CF-5776-BB6DC02B541A}"/>
              </a:ext>
            </a:extLst>
          </p:cNvPr>
          <p:cNvSpPr>
            <a:spLocks noChangeAspect="1"/>
          </p:cNvSpPr>
          <p:nvPr/>
        </p:nvSpPr>
        <p:spPr>
          <a:xfrm>
            <a:off x="8367713" y="2504835"/>
            <a:ext cx="1027204" cy="1369606"/>
          </a:xfrm>
          <a:prstGeom prst="rect">
            <a:avLst/>
          </a:prstGeom>
          <a:blipFill>
            <a:blip r:embed="rId16">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427660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Flexibility Market Strategy</a:t>
            </a:r>
          </a:p>
        </p:txBody>
      </p:sp>
      <p:sp>
        <p:nvSpPr>
          <p:cNvPr id="4" name="TextBox 3">
            <a:extLst>
              <a:ext uri="{FF2B5EF4-FFF2-40B4-BE49-F238E27FC236}">
                <a16:creationId xmlns:a16="http://schemas.microsoft.com/office/drawing/2014/main" id="{DD66A115-7E6A-4ACF-BF18-53E52FB1C59D}"/>
              </a:ext>
            </a:extLst>
          </p:cNvPr>
          <p:cNvSpPr txBox="1"/>
          <p:nvPr/>
        </p:nvSpPr>
        <p:spPr>
          <a:xfrm>
            <a:off x="316799" y="898271"/>
            <a:ext cx="3808887" cy="1477127"/>
          </a:xfrm>
          <a:prstGeom prst="rect">
            <a:avLst/>
          </a:prstGeom>
          <a:solidFill>
            <a:srgbClr val="FFBF22">
              <a:alpha val="50196"/>
            </a:srgbClr>
          </a:solidFill>
          <a:ln>
            <a:noFill/>
          </a:ln>
        </p:spPr>
        <p:txBody>
          <a:bodyPr lIns="91440" tIns="45720" rIns="91440" bIns="45720" numCol="1" anchor="t"/>
          <a:lstStyle>
            <a:defPPr>
              <a:defRPr lang="en-US"/>
            </a:defPPr>
            <a:lvl1pPr indent="0" defTabSz="914377">
              <a:lnSpc>
                <a:spcPct val="90000"/>
              </a:lnSpc>
              <a:spcBef>
                <a:spcPts val="1000"/>
              </a:spcBef>
              <a:buFont typeface="Arial" panose="020B0604020202020204" pitchFamily="34" charset="0"/>
              <a:buNone/>
              <a:defRPr sz="10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a:solidFill>
                  <a:srgbClr val="000000"/>
                </a:solidFill>
                <a:effectLst/>
                <a:latin typeface="Arial"/>
                <a:ea typeface="Times New Roman" panose="02020603050405020304" pitchFamily="18" charset="0"/>
                <a:cs typeface="Times New Roman"/>
              </a:rPr>
              <a:t>The Flexibility Market Strategy team is the strategic engine</a:t>
            </a:r>
            <a:r>
              <a:rPr lang="en-GB" b="1">
                <a:solidFill>
                  <a:srgbClr val="32363A"/>
                </a:solidFill>
                <a:effectLst/>
                <a:latin typeface="Arial"/>
                <a:ea typeface="Times New Roman" panose="02020603050405020304" pitchFamily="18" charset="0"/>
                <a:cs typeface="Times New Roman"/>
              </a:rPr>
              <a:t> </a:t>
            </a:r>
            <a:r>
              <a:rPr lang="en-GB">
                <a:solidFill>
                  <a:srgbClr val="32363A"/>
                </a:solidFill>
                <a:effectLst/>
                <a:latin typeface="Arial"/>
                <a:ea typeface="Times New Roman" panose="02020603050405020304" pitchFamily="18" charset="0"/>
                <a:cs typeface="Times New Roman"/>
              </a:rPr>
              <a:t>thinking about the development and growth of flexibility markets that are vital in meeting our zero carbon operation ambitions. The team </a:t>
            </a:r>
            <a:r>
              <a:rPr lang="en-GB">
                <a:solidFill>
                  <a:srgbClr val="000000"/>
                </a:solidFill>
                <a:effectLst/>
                <a:latin typeface="Arial"/>
                <a:ea typeface="Times New Roman" panose="02020603050405020304" pitchFamily="18" charset="0"/>
                <a:cs typeface="Times New Roman"/>
              </a:rPr>
              <a:t>aims to enable and unlock flexibility, including distributed generation, storage, and demand side flexibility such as EV charging and electric heating. </a:t>
            </a:r>
            <a:r>
              <a:rPr lang="en-GB">
                <a:solidFill>
                  <a:srgbClr val="32363A"/>
                </a:solidFill>
                <a:effectLst/>
                <a:latin typeface="Arial"/>
                <a:ea typeface="Times New Roman" panose="02020603050405020304" pitchFamily="18" charset="0"/>
                <a:cs typeface="Times New Roman"/>
              </a:rPr>
              <a:t>We engage and collaborate with a variety of stakeholders industry experts and innovators to design the roadmap to achieve that vision.</a:t>
            </a:r>
            <a:r>
              <a:rPr lang="en-GB">
                <a:solidFill>
                  <a:srgbClr val="32363A"/>
                </a:solidFill>
                <a:latin typeface="Arial"/>
                <a:ea typeface="Times New Roman" panose="02020603050405020304" pitchFamily="18" charset="0"/>
                <a:cs typeface="Times New Roman"/>
              </a:rPr>
              <a:t> </a:t>
            </a:r>
            <a:endParaRPr lang="en-GB">
              <a:solidFill>
                <a:srgbClr val="32363A"/>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a:latin typeface="HelveticaNeueLT Pro 55 Roman"/>
            </a:endParaRPr>
          </a:p>
          <a:p>
            <a:endParaRPr lang="en-GB"/>
          </a:p>
        </p:txBody>
      </p:sp>
      <p:sp>
        <p:nvSpPr>
          <p:cNvPr id="8" name="TextBox 7">
            <a:extLst>
              <a:ext uri="{FF2B5EF4-FFF2-40B4-BE49-F238E27FC236}">
                <a16:creationId xmlns:a16="http://schemas.microsoft.com/office/drawing/2014/main" id="{268803A9-F0DB-46C0-8F71-593E52223993}"/>
              </a:ext>
            </a:extLst>
          </p:cNvPr>
          <p:cNvSpPr txBox="1"/>
          <p:nvPr/>
        </p:nvSpPr>
        <p:spPr>
          <a:xfrm>
            <a:off x="9497215" y="2601554"/>
            <a:ext cx="2657840" cy="12311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Yujia Du</a:t>
            </a:r>
          </a:p>
          <a:p>
            <a:r>
              <a:rPr lang="en-US" sz="1000" b="1">
                <a:solidFill>
                  <a:srgbClr val="D43900"/>
                </a:solidFill>
                <a:latin typeface="HelveticaNeueLT Pro 55 Roman"/>
              </a:rPr>
              <a:t>Distributed Flexibility Strategy Manager</a:t>
            </a:r>
          </a:p>
          <a:p>
            <a:endParaRPr lang="en-US" sz="900">
              <a:solidFill>
                <a:srgbClr val="454546"/>
              </a:solidFill>
              <a:latin typeface="HelveticaNeueLT Pro 55 Roman"/>
            </a:endParaRPr>
          </a:p>
          <a:p>
            <a:r>
              <a:rPr lang="en-GB" sz="900">
                <a:solidFill>
                  <a:srgbClr val="454546"/>
                </a:solidFill>
                <a:latin typeface="HelveticaNeueLT Pro 55 Roman"/>
              </a:rPr>
              <a:t>Developing ESO's long-term strategy to facilitate the growth of distributed flexibility.</a:t>
            </a:r>
            <a:endParaRPr lang="en-US" sz="900">
              <a:solidFill>
                <a:srgbClr val="454546"/>
              </a:solidFill>
              <a:latin typeface="HelveticaNeueLT Pro 55 Roman"/>
            </a:endParaRPr>
          </a:p>
          <a:p>
            <a:endParaRPr lang="en-GB" sz="900">
              <a:solidFill>
                <a:srgbClr val="000000"/>
              </a:solidFill>
              <a:latin typeface="Calibri"/>
              <a:cs typeface="Calibri"/>
            </a:endParaRPr>
          </a:p>
          <a:p>
            <a:r>
              <a:rPr lang="en-US" sz="900">
                <a:latin typeface="HelveticaNeueLT Pro 65 Md"/>
                <a:ea typeface="+mn-lt"/>
                <a:cs typeface="+mn-lt"/>
                <a:hlinkClick r:id="rId2"/>
              </a:rPr>
              <a:t>yujia.du@nationalgrideso.com</a:t>
            </a:r>
            <a:r>
              <a:rPr lang="en-US" sz="900">
                <a:ea typeface="+mn-lt"/>
                <a:cs typeface="+mn-lt"/>
              </a:rPr>
              <a:t> </a:t>
            </a:r>
            <a:endParaRPr lang="en-US"/>
          </a:p>
          <a:p>
            <a:r>
              <a:rPr lang="en-US" sz="900">
                <a:solidFill>
                  <a:srgbClr val="454546"/>
                </a:solidFill>
                <a:latin typeface="HelveticaNeueLT Pro 55 Roman"/>
              </a:rPr>
              <a:t>+44 (0) 7548 780 556</a:t>
            </a:r>
          </a:p>
        </p:txBody>
      </p:sp>
      <p:pic>
        <p:nvPicPr>
          <p:cNvPr id="11" name="Picture 11">
            <a:extLst>
              <a:ext uri="{FF2B5EF4-FFF2-40B4-BE49-F238E27FC236}">
                <a16:creationId xmlns:a16="http://schemas.microsoft.com/office/drawing/2014/main" id="{F3A5FBEF-C428-5B6D-D1B0-50A3FBC090BB}"/>
              </a:ext>
            </a:extLst>
          </p:cNvPr>
          <p:cNvPicPr>
            <a:picLocks noChangeAspect="1"/>
          </p:cNvPicPr>
          <p:nvPr/>
        </p:nvPicPr>
        <p:blipFill rotWithShape="1">
          <a:blip r:embed="rId3"/>
          <a:srcRect l="10974" t="1" r="9542" b="4070"/>
          <a:stretch/>
        </p:blipFill>
        <p:spPr>
          <a:xfrm>
            <a:off x="8303491" y="2608796"/>
            <a:ext cx="1071328" cy="1200296"/>
          </a:xfrm>
          <a:prstGeom prst="rect">
            <a:avLst/>
          </a:prstGeom>
        </p:spPr>
      </p:pic>
      <p:sp>
        <p:nvSpPr>
          <p:cNvPr id="12" name="TextBox 11">
            <a:extLst>
              <a:ext uri="{FF2B5EF4-FFF2-40B4-BE49-F238E27FC236}">
                <a16:creationId xmlns:a16="http://schemas.microsoft.com/office/drawing/2014/main" id="{570EC414-01F7-EB8D-5636-2A4677776485}"/>
              </a:ext>
            </a:extLst>
          </p:cNvPr>
          <p:cNvSpPr txBox="1"/>
          <p:nvPr/>
        </p:nvSpPr>
        <p:spPr>
          <a:xfrm>
            <a:off x="6935579" y="1035084"/>
            <a:ext cx="2305015" cy="1092607"/>
          </a:xfrm>
          <a:prstGeom prst="rect">
            <a:avLst/>
          </a:prstGeom>
          <a:noFill/>
        </p:spPr>
        <p:txBody>
          <a:bodyPr wrap="square" rtlCol="0">
            <a:spAutoFit/>
          </a:bodyPr>
          <a:lstStyle/>
          <a:p>
            <a:r>
              <a:rPr lang="en-US" sz="1000" b="1">
                <a:solidFill>
                  <a:srgbClr val="D43900"/>
                </a:solidFill>
                <a:latin typeface="HelveticaNeueLT Pro 55 Roman" panose="020B0604020202020204" pitchFamily="34" charset="77"/>
              </a:rPr>
              <a:t>Amy Weltevreden</a:t>
            </a:r>
          </a:p>
          <a:p>
            <a:r>
              <a:rPr lang="en-US" sz="1000" b="1">
                <a:solidFill>
                  <a:srgbClr val="D43900"/>
                </a:solidFill>
                <a:latin typeface="HelveticaNeueLT Pro 55 Roman" panose="020B0604020202020204" pitchFamily="34" charset="77"/>
              </a:rPr>
              <a:t>Head of Flexibility Market Strategy</a:t>
            </a:r>
          </a:p>
          <a:p>
            <a:r>
              <a:rPr lang="en-US" sz="900">
                <a:solidFill>
                  <a:srgbClr val="454546"/>
                </a:solidFill>
                <a:latin typeface="HelveticaNeueLT Pro 55 Roman"/>
              </a:rPr>
              <a:t>Leads the Flexibility Market Strategy team.</a:t>
            </a:r>
            <a:endParaRPr lang="en-US" sz="900">
              <a:solidFill>
                <a:srgbClr val="454546"/>
              </a:solidFill>
              <a:latin typeface="HelveticaNeueLT Pro 55 Roman"/>
              <a:hlinkClick r:id="rId4">
                <a:extLst>
                  <a:ext uri="{A12FA001-AC4F-418D-AE19-62706E023703}">
                    <ahyp:hlinkClr xmlns:ahyp="http://schemas.microsoft.com/office/drawing/2018/hyperlinkcolor" val="tx"/>
                  </a:ext>
                </a:extLst>
              </a:hlinkClick>
            </a:endParaRP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5"/>
              </a:rPr>
              <a:t>amy.weltevreden@nationalgrideso.com</a:t>
            </a:r>
            <a:r>
              <a:rPr lang="en-US" sz="900">
                <a:solidFill>
                  <a:srgbClr val="454546"/>
                </a:solidFill>
                <a:latin typeface="HelveticaNeueLT Pro 55 Roman" panose="020B0604020202020204" pitchFamily="34" charset="77"/>
              </a:rPr>
              <a:t> </a:t>
            </a:r>
          </a:p>
          <a:p>
            <a:r>
              <a:rPr lang="en-US" sz="900">
                <a:solidFill>
                  <a:srgbClr val="454546"/>
                </a:solidFill>
                <a:latin typeface="HelveticaNeueLT Pro 55 Roman" panose="020B0604020202020204" pitchFamily="34" charset="77"/>
              </a:rPr>
              <a:t>+44 (0) 7973 606061</a:t>
            </a:r>
          </a:p>
        </p:txBody>
      </p:sp>
      <p:sp>
        <p:nvSpPr>
          <p:cNvPr id="13" name="Rectangle 12">
            <a:extLst>
              <a:ext uri="{FF2B5EF4-FFF2-40B4-BE49-F238E27FC236}">
                <a16:creationId xmlns:a16="http://schemas.microsoft.com/office/drawing/2014/main" id="{AFFBB081-0CE1-330A-8533-AE3F0440E1B7}"/>
              </a:ext>
            </a:extLst>
          </p:cNvPr>
          <p:cNvSpPr>
            <a:spLocks noChangeAspect="1"/>
          </p:cNvSpPr>
          <p:nvPr/>
        </p:nvSpPr>
        <p:spPr>
          <a:xfrm>
            <a:off x="5772936" y="570873"/>
            <a:ext cx="1162643" cy="1445696"/>
          </a:xfrm>
          <a:prstGeom prst="rect">
            <a:avLst/>
          </a:prstGeom>
          <a:blipFill>
            <a:blip r:embed="rId6">
              <a:extLst>
                <a:ext uri="{28A0092B-C50C-407E-A947-70E740481C1C}">
                  <a14:useLocalDpi xmlns:a14="http://schemas.microsoft.com/office/drawing/2010/main" val="0"/>
                </a:ext>
              </a:extLst>
            </a:blip>
            <a:srcRect/>
            <a:stretch>
              <a:fillRect t="-9372" b="-2145"/>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1" name="TextBox 20">
            <a:extLst>
              <a:ext uri="{FF2B5EF4-FFF2-40B4-BE49-F238E27FC236}">
                <a16:creationId xmlns:a16="http://schemas.microsoft.com/office/drawing/2014/main" id="{99CD6C8A-0C74-A00F-3384-97C7AB5529A2}"/>
              </a:ext>
            </a:extLst>
          </p:cNvPr>
          <p:cNvSpPr txBox="1"/>
          <p:nvPr/>
        </p:nvSpPr>
        <p:spPr>
          <a:xfrm>
            <a:off x="5249911" y="2701096"/>
            <a:ext cx="2764643" cy="12464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D43900"/>
                </a:solidFill>
                <a:effectLst/>
                <a:uLnTx/>
                <a:uFillTx/>
                <a:latin typeface="HelveticaNeueLT Pro 55 Roman"/>
                <a:ea typeface="+mn-ea"/>
                <a:cs typeface="+mn-cs"/>
              </a:rPr>
              <a:t>Karen Thompson-Lilley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a:solidFill>
                  <a:srgbClr val="D43900"/>
                </a:solidFill>
                <a:latin typeface="HelveticaNeueLT Pro 55 Roman"/>
              </a:rPr>
              <a:t>Customer &amp; Stakeholder Strategy Manager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1">
              <a:solidFill>
                <a:srgbClr val="D43900"/>
              </a:solidFill>
              <a:latin typeface="HelveticaNeueLT Pro 55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a:solidFill>
                  <a:srgbClr val="454546"/>
                </a:solidFill>
                <a:latin typeface="HelveticaNeueLT Pro 55 Roman"/>
              </a:rPr>
              <a:t>Leads on Customer &amp; Stakeholder Strategy across the Markets function</a:t>
            </a:r>
            <a:endParaRPr kumimoji="0" lang="en-US" sz="900" b="0" i="0" u="none" strike="noStrike" kern="1200" cap="none" spc="0" normalizeH="0" baseline="0" noProof="0">
              <a:ln>
                <a:noFill/>
              </a:ln>
              <a:solidFill>
                <a:srgbClr val="454546"/>
              </a:solidFill>
              <a:effectLst/>
              <a:uLnTx/>
              <a:uFillTx/>
              <a:latin typeface="HelveticaNeueLT Pro 55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454546"/>
              </a:solidFill>
              <a:effectLst/>
              <a:uLnTx/>
              <a:uFillTx/>
              <a:latin typeface="HelveticaNeueLT Pro 55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HelveticaNeueLT Pro 55 Roman" panose="020B0604020202020204"/>
                <a:ea typeface="+mn-ea"/>
                <a:cs typeface="+mn-cs"/>
                <a:hlinkClick r:id="rId7"/>
              </a:rPr>
              <a:t>karen.thompson-lilley@nationalgrideso.com</a:t>
            </a:r>
            <a:r>
              <a:rPr kumimoji="0" lang="en-GB" sz="900" b="0" i="0" u="none" strike="noStrike" kern="1200" cap="none" spc="0" normalizeH="0" baseline="0" noProof="0">
                <a:ln>
                  <a:noFill/>
                </a:ln>
                <a:solidFill>
                  <a:srgbClr val="000000"/>
                </a:solidFill>
                <a:effectLst/>
                <a:uLnTx/>
                <a:uFillTx/>
                <a:latin typeface="HelveticaNeueLT Pro 55 Roman"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54546"/>
                </a:solidFill>
                <a:effectLst/>
                <a:uLnTx/>
                <a:uFillTx/>
                <a:latin typeface="HelveticaNeueLT Pro 55 Roman" panose="020B0604020202020204"/>
                <a:ea typeface="+mn-ea"/>
                <a:cs typeface="+mn-cs"/>
              </a:rPr>
              <a:t>+44 (0) 7354 901829</a:t>
            </a:r>
          </a:p>
        </p:txBody>
      </p:sp>
      <p:sp>
        <p:nvSpPr>
          <p:cNvPr id="22" name="Rectangle 21">
            <a:extLst>
              <a:ext uri="{FF2B5EF4-FFF2-40B4-BE49-F238E27FC236}">
                <a16:creationId xmlns:a16="http://schemas.microsoft.com/office/drawing/2014/main" id="{1267AF50-870E-9361-2CBC-2C62E9B96DB9}"/>
              </a:ext>
            </a:extLst>
          </p:cNvPr>
          <p:cNvSpPr>
            <a:spLocks noChangeAspect="1"/>
          </p:cNvSpPr>
          <p:nvPr/>
        </p:nvSpPr>
        <p:spPr>
          <a:xfrm>
            <a:off x="4273575" y="2601554"/>
            <a:ext cx="954097" cy="1272130"/>
          </a:xfrm>
          <a:prstGeom prst="rect">
            <a:avLst/>
          </a:prstGeom>
          <a:blipFill rotWithShape="1">
            <a:blip r:embed="rId8"/>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3" name="Rectangle 22">
            <a:extLst>
              <a:ext uri="{FF2B5EF4-FFF2-40B4-BE49-F238E27FC236}">
                <a16:creationId xmlns:a16="http://schemas.microsoft.com/office/drawing/2014/main" id="{A5267435-A3B7-F5FD-F5B2-F2023E9B4381}"/>
              </a:ext>
            </a:extLst>
          </p:cNvPr>
          <p:cNvSpPr>
            <a:spLocks noChangeAspect="1"/>
          </p:cNvSpPr>
          <p:nvPr/>
        </p:nvSpPr>
        <p:spPr>
          <a:xfrm>
            <a:off x="249957" y="2586231"/>
            <a:ext cx="954097" cy="1272130"/>
          </a:xfrm>
          <a:prstGeom prst="rect">
            <a:avLst/>
          </a:prstGeom>
          <a:blipFill rotWithShape="1">
            <a:blip r:embed="rId9">
              <a:extLst>
                <a:ext uri="{28A0092B-C50C-407E-A947-70E740481C1C}">
                  <a14:useLocalDpi xmlns:a14="http://schemas.microsoft.com/office/drawing/2010/main" val="0"/>
                </a:ext>
              </a:extLst>
            </a:blip>
            <a:srcRect/>
            <a:stretch>
              <a:fillRect l="-20000" r="-20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4" name="TextBox 23">
            <a:extLst>
              <a:ext uri="{FF2B5EF4-FFF2-40B4-BE49-F238E27FC236}">
                <a16:creationId xmlns:a16="http://schemas.microsoft.com/office/drawing/2014/main" id="{AF413288-0270-C612-0B7B-A592CD0430BE}"/>
              </a:ext>
            </a:extLst>
          </p:cNvPr>
          <p:cNvSpPr txBox="1"/>
          <p:nvPr/>
        </p:nvSpPr>
        <p:spPr>
          <a:xfrm>
            <a:off x="1325088" y="2720182"/>
            <a:ext cx="2835563" cy="140038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D43900"/>
                </a:solidFill>
                <a:effectLst/>
                <a:uLnTx/>
                <a:uFillTx/>
                <a:latin typeface="HelveticaNeueLT Pro 55 Roman"/>
                <a:ea typeface="+mn-ea"/>
                <a:cs typeface="+mn-cs"/>
              </a:rPr>
              <a:t>Stuart Fowler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000" b="1">
                <a:solidFill>
                  <a:srgbClr val="D43900"/>
                </a:solidFill>
                <a:latin typeface="HelveticaNeueLT Pro 55 Roman"/>
              </a:rPr>
              <a:t>Flexibility Co-ordination Manager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1" noProof="0">
              <a:solidFill>
                <a:srgbClr val="D43900"/>
              </a:solidFill>
              <a:latin typeface="HelveticaNeueLT Pro 55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a:t>Leading the discussions with the industry to enable ESO and DSO's to procure flexibility services in a coordinated way to ensure best value for customers.</a:t>
            </a:r>
            <a:endParaRPr kumimoji="0" lang="en-US" sz="900" b="0" i="0" u="none" strike="noStrike" kern="1200" cap="none" spc="0" normalizeH="0" baseline="0" noProof="0">
              <a:ln>
                <a:noFill/>
              </a:ln>
              <a:solidFill>
                <a:srgbClr val="454546"/>
              </a:solidFill>
              <a:effectLst/>
              <a:uLnTx/>
              <a:uFillTx/>
              <a:latin typeface="HelveticaNeueLT Pro 55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b="1">
              <a:solidFill>
                <a:srgbClr val="D43900"/>
              </a:solidFill>
              <a:latin typeface="HelveticaNeueLT Pro 55 Roman"/>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900">
                <a:solidFill>
                  <a:srgbClr val="454546"/>
                </a:solidFill>
                <a:latin typeface="HelveticaNeueLT Pro 55 Roman" panose="020B0604020202020204"/>
                <a:hlinkClick r:id="rId10"/>
              </a:rPr>
              <a:t>stuart.fowler@nationalgrideso.com</a:t>
            </a:r>
            <a:endParaRPr lang="en-US" sz="900">
              <a:solidFill>
                <a:srgbClr val="454546"/>
              </a:solidFill>
              <a:latin typeface="HelveticaNeueLT Pro 55 Roman"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454546"/>
                </a:solidFill>
                <a:effectLst/>
                <a:uLnTx/>
                <a:uFillTx/>
                <a:latin typeface="HelveticaNeueLT Pro 55 Roman" panose="020B0604020202020204"/>
                <a:ea typeface="+mn-ea"/>
                <a:cs typeface="+mn-cs"/>
              </a:rPr>
              <a:t>+44 (0) 7938 735475</a:t>
            </a:r>
          </a:p>
        </p:txBody>
      </p:sp>
    </p:spTree>
    <p:extLst>
      <p:ext uri="{BB962C8B-B14F-4D97-AF65-F5344CB8AC3E}">
        <p14:creationId xmlns:p14="http://schemas.microsoft.com/office/powerpoint/2010/main" val="1176580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A6AF31-7F43-4408-A426-F9445D8EEBFA}"/>
              </a:ext>
            </a:extLst>
          </p:cNvPr>
          <p:cNvSpPr txBox="1"/>
          <p:nvPr/>
        </p:nvSpPr>
        <p:spPr>
          <a:xfrm>
            <a:off x="316799" y="747153"/>
            <a:ext cx="4338000" cy="1369606"/>
          </a:xfrm>
          <a:prstGeom prst="rect">
            <a:avLst/>
          </a:prstGeom>
          <a:solidFill>
            <a:srgbClr val="FFBF22">
              <a:alpha val="50196"/>
            </a:srgbClr>
          </a:solidFill>
          <a:ln>
            <a:noFill/>
          </a:ln>
        </p:spPr>
        <p:txBody>
          <a:bodyPr lIns="91440" tIns="45720" rIns="91440" bIns="45720" numCol="1" anchor="t"/>
          <a:lstStyle>
            <a:defPPr>
              <a:defRPr lang="en-US"/>
            </a:defPPr>
            <a:lvl1pPr indent="0" defTabSz="914377">
              <a:lnSpc>
                <a:spcPct val="90000"/>
              </a:lnSpc>
              <a:spcBef>
                <a:spcPts val="1000"/>
              </a:spcBef>
              <a:buFont typeface="Arial" panose="020B0604020202020204" pitchFamily="34" charset="0"/>
              <a:buNone/>
              <a:defRPr sz="10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a:t>The Market Change Delivery (MCD) team is responsible for developing and delivering the range of new products and services that will allow the Electricity System Operator (ESO) to operate a net zero power system with a wide range of diverse market participants. </a:t>
            </a:r>
          </a:p>
          <a:p>
            <a:r>
              <a:rPr lang="en-GB"/>
              <a:t>This includes ancillary service reform where we are delivering new response and reserve products, pathfinder projects aimed at finding </a:t>
            </a:r>
            <a:r>
              <a:rPr lang="en-GB" b="0" i="0">
                <a:solidFill>
                  <a:srgbClr val="454546"/>
                </a:solidFill>
                <a:effectLst/>
                <a:latin typeface="Helvetica Neue LT W01"/>
              </a:rPr>
              <a:t>innovative new ways to operate the electricity system and new platforms to facilitate industries engagement with the ESO.</a:t>
            </a:r>
          </a:p>
        </p:txBody>
      </p:sp>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Market Change Delivery</a:t>
            </a:r>
          </a:p>
        </p:txBody>
      </p:sp>
      <p:sp>
        <p:nvSpPr>
          <p:cNvPr id="7" name="TextBox 6">
            <a:extLst>
              <a:ext uri="{FF2B5EF4-FFF2-40B4-BE49-F238E27FC236}">
                <a16:creationId xmlns:a16="http://schemas.microsoft.com/office/drawing/2014/main" id="{153E767B-B3BD-4734-A960-705D7083EC0B}"/>
              </a:ext>
            </a:extLst>
          </p:cNvPr>
          <p:cNvSpPr txBox="1"/>
          <p:nvPr/>
        </p:nvSpPr>
        <p:spPr>
          <a:xfrm>
            <a:off x="7021301" y="889201"/>
            <a:ext cx="2703184" cy="12311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Jon Wisdom</a:t>
            </a:r>
          </a:p>
          <a:p>
            <a:r>
              <a:rPr lang="en-US" sz="1000" b="1">
                <a:solidFill>
                  <a:srgbClr val="D43900"/>
                </a:solidFill>
                <a:latin typeface="HelveticaNeueLT Pro 55 Roman"/>
              </a:rPr>
              <a:t>Head of Market Change Delivery</a:t>
            </a:r>
          </a:p>
          <a:p>
            <a:endParaRPr lang="en-US" sz="900">
              <a:solidFill>
                <a:srgbClr val="454546"/>
              </a:solidFill>
              <a:latin typeface="HelveticaNeueLT Pro 55 Roman"/>
              <a:hlinkClick r:id="rId2"/>
            </a:endParaRPr>
          </a:p>
          <a:p>
            <a:r>
              <a:rPr lang="en-US" sz="900">
                <a:solidFill>
                  <a:srgbClr val="454546"/>
                </a:solidFill>
                <a:latin typeface="HelveticaNeueLT Pro 55 Roman"/>
              </a:rPr>
              <a:t>Leads the Market Change Delivery team.</a:t>
            </a:r>
            <a:endParaRPr lang="en-US" sz="900">
              <a:solidFill>
                <a:srgbClr val="454546"/>
              </a:solidFill>
              <a:latin typeface="HelveticaNeueLT Pro 55 Roman"/>
              <a:hlinkClick r:id="rId2">
                <a:extLst>
                  <a:ext uri="{A12FA001-AC4F-418D-AE19-62706E023703}">
                    <ahyp:hlinkClr xmlns:ahyp="http://schemas.microsoft.com/office/drawing/2018/hyperlinkcolor" val="tx"/>
                  </a:ext>
                </a:extLst>
              </a:hlinkClick>
            </a:endParaRPr>
          </a:p>
          <a:p>
            <a:endParaRPr lang="en-US" sz="900">
              <a:solidFill>
                <a:srgbClr val="454546"/>
              </a:solidFill>
              <a:latin typeface="HelveticaNeueLT Pro 55 Roman"/>
              <a:hlinkClick r:id="rId2"/>
            </a:endParaRPr>
          </a:p>
          <a:p>
            <a:r>
              <a:rPr lang="en-US" sz="900">
                <a:solidFill>
                  <a:srgbClr val="454546"/>
                </a:solidFill>
                <a:latin typeface="HelveticaNeueLT Pro 55 Roman"/>
                <a:hlinkClick r:id="rId3"/>
              </a:rPr>
              <a:t>jon.wisdom@nationalgrideso.com</a:t>
            </a:r>
            <a:endParaRPr lang="en-US" sz="900">
              <a:solidFill>
                <a:srgbClr val="454546"/>
              </a:solidFill>
              <a:latin typeface="HelveticaNeueLT Pro 55 Roman"/>
            </a:endParaRPr>
          </a:p>
          <a:p>
            <a:r>
              <a:rPr lang="en-US" sz="900">
                <a:solidFill>
                  <a:srgbClr val="454546"/>
                </a:solidFill>
                <a:latin typeface="HelveticaNeueLT Pro 55 Roman"/>
              </a:rPr>
              <a:t>+44 (0) 7929 375 010</a:t>
            </a:r>
          </a:p>
          <a:p>
            <a:endParaRPr lang="en-US" sz="900">
              <a:solidFill>
                <a:srgbClr val="454546"/>
              </a:solidFill>
              <a:latin typeface="HelveticaNeueLT Pro 55 Roman"/>
              <a:hlinkClick r:id="rId2"/>
            </a:endParaRPr>
          </a:p>
        </p:txBody>
      </p:sp>
      <p:sp>
        <p:nvSpPr>
          <p:cNvPr id="9" name="TextBox 8">
            <a:extLst>
              <a:ext uri="{FF2B5EF4-FFF2-40B4-BE49-F238E27FC236}">
                <a16:creationId xmlns:a16="http://schemas.microsoft.com/office/drawing/2014/main" id="{9D71EDE9-C7C7-4CF8-95DE-849DEE5939EC}"/>
              </a:ext>
            </a:extLst>
          </p:cNvPr>
          <p:cNvSpPr txBox="1"/>
          <p:nvPr/>
        </p:nvSpPr>
        <p:spPr>
          <a:xfrm>
            <a:off x="9396000" y="2268000"/>
            <a:ext cx="2861008" cy="13696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Hannah Rochford</a:t>
            </a:r>
            <a:endParaRPr lang="en-US"/>
          </a:p>
          <a:p>
            <a:r>
              <a:rPr lang="en-US" sz="1000" b="1">
                <a:solidFill>
                  <a:srgbClr val="D43900"/>
                </a:solidFill>
                <a:latin typeface="HelveticaNeueLT Pro 55 Roman"/>
              </a:rPr>
              <a:t>Ancillary Services Development Manager</a:t>
            </a:r>
            <a:endParaRPr lang="en-US"/>
          </a:p>
          <a:p>
            <a:endParaRPr lang="en-US" sz="900">
              <a:solidFill>
                <a:srgbClr val="454546"/>
              </a:solidFill>
              <a:latin typeface="HelveticaNeueLT Pro 55 Roman"/>
            </a:endParaRPr>
          </a:p>
          <a:p>
            <a:r>
              <a:rPr lang="en-US" sz="900">
                <a:solidFill>
                  <a:srgbClr val="454546"/>
                </a:solidFill>
                <a:latin typeface="HelveticaNeueLT Pro 55 Roman"/>
              </a:rPr>
              <a:t>Leading the ESOs work into enabling participation for renewables and other non-traditional market participants in our response and reserve markets</a:t>
            </a:r>
          </a:p>
          <a:p>
            <a:endParaRPr lang="en-US" sz="900">
              <a:solidFill>
                <a:srgbClr val="454546"/>
              </a:solidFill>
              <a:latin typeface="HelveticaNeueLT Pro 55 Roman"/>
            </a:endParaRPr>
          </a:p>
          <a:p>
            <a:r>
              <a:rPr lang="en-US" sz="900">
                <a:solidFill>
                  <a:srgbClr val="454546"/>
                </a:solidFill>
                <a:latin typeface="HelveticaNeueLT Pro 55 Roman"/>
                <a:hlinkClick r:id="rId4"/>
              </a:rPr>
              <a:t>hannah.rochford1@nationalgrideso.com</a:t>
            </a:r>
            <a:endParaRPr lang="en-US" sz="900">
              <a:solidFill>
                <a:srgbClr val="454546"/>
              </a:solidFill>
              <a:latin typeface="HelveticaNeueLT Pro 55 Roman"/>
            </a:endParaRPr>
          </a:p>
          <a:p>
            <a:r>
              <a:rPr lang="en-US" sz="900">
                <a:solidFill>
                  <a:srgbClr val="454546"/>
                </a:solidFill>
                <a:latin typeface="HelveticaNeueLT Pro 55 Roman"/>
              </a:rPr>
              <a:t>+44 (0) 7966 186074</a:t>
            </a:r>
          </a:p>
        </p:txBody>
      </p:sp>
      <p:sp>
        <p:nvSpPr>
          <p:cNvPr id="10" name="TextBox 9">
            <a:extLst>
              <a:ext uri="{FF2B5EF4-FFF2-40B4-BE49-F238E27FC236}">
                <a16:creationId xmlns:a16="http://schemas.microsoft.com/office/drawing/2014/main" id="{CDC242C7-5DC9-46CD-990E-44EA145E3D8E}"/>
              </a:ext>
            </a:extLst>
          </p:cNvPr>
          <p:cNvSpPr txBox="1"/>
          <p:nvPr/>
        </p:nvSpPr>
        <p:spPr>
          <a:xfrm>
            <a:off x="1386000" y="3913307"/>
            <a:ext cx="3023306" cy="13696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Joseph Donohoe</a:t>
            </a:r>
            <a:endParaRPr lang="en-US"/>
          </a:p>
          <a:p>
            <a:r>
              <a:rPr lang="en-US" sz="1000" b="1">
                <a:solidFill>
                  <a:srgbClr val="D43900"/>
                </a:solidFill>
                <a:latin typeface="HelveticaNeueLT Pro 55 Roman"/>
              </a:rPr>
              <a:t>Ancillary Services Development Manager</a:t>
            </a:r>
            <a:endParaRPr lang="en-US" sz="1000"/>
          </a:p>
          <a:p>
            <a:endParaRPr lang="en-US" sz="900">
              <a:solidFill>
                <a:srgbClr val="454546"/>
              </a:solidFill>
              <a:latin typeface="HelveticaNeueLT Pro 55 Roman"/>
            </a:endParaRPr>
          </a:p>
          <a:p>
            <a:r>
              <a:rPr lang="en-US" sz="900">
                <a:solidFill>
                  <a:srgbClr val="454546"/>
                </a:solidFill>
                <a:latin typeface="HelveticaNeueLT Pro 55 Roman"/>
              </a:rPr>
              <a:t>Leading the ESOs response reform work which includes being the Product Manger for Dynamic Containment, Dynamic Moderation and Dynamic Regulation services. </a:t>
            </a:r>
          </a:p>
          <a:p>
            <a:endParaRPr lang="en-US" sz="900">
              <a:solidFill>
                <a:srgbClr val="454546"/>
              </a:solidFill>
              <a:latin typeface="HelveticaNeueLT Pro 55 Roman"/>
            </a:endParaRPr>
          </a:p>
          <a:p>
            <a:r>
              <a:rPr lang="en-US" sz="900">
                <a:solidFill>
                  <a:srgbClr val="454546"/>
                </a:solidFill>
                <a:latin typeface="HelveticaNeueLT Pro 55 Roman"/>
                <a:hlinkClick r:id="rId5"/>
              </a:rPr>
              <a:t>joseph.donohoe@nationalgrideso.com</a:t>
            </a:r>
            <a:endParaRPr lang="en-US" sz="900">
              <a:solidFill>
                <a:srgbClr val="454546"/>
              </a:solidFill>
              <a:latin typeface="HelveticaNeueLT Pro 55 Roman"/>
            </a:endParaRPr>
          </a:p>
          <a:p>
            <a:r>
              <a:rPr lang="en-US" sz="900">
                <a:solidFill>
                  <a:srgbClr val="454546"/>
                </a:solidFill>
                <a:latin typeface="HelveticaNeueLT Pro 55 Roman"/>
              </a:rPr>
              <a:t>+44 (0) 7811 975 364</a:t>
            </a:r>
          </a:p>
        </p:txBody>
      </p:sp>
      <p:sp>
        <p:nvSpPr>
          <p:cNvPr id="11" name="TextBox 10">
            <a:extLst>
              <a:ext uri="{FF2B5EF4-FFF2-40B4-BE49-F238E27FC236}">
                <a16:creationId xmlns:a16="http://schemas.microsoft.com/office/drawing/2014/main" id="{EE6FF237-8C20-4DC5-8149-7C2602A53A7A}"/>
              </a:ext>
            </a:extLst>
          </p:cNvPr>
          <p:cNvSpPr txBox="1"/>
          <p:nvPr/>
        </p:nvSpPr>
        <p:spPr>
          <a:xfrm>
            <a:off x="9503756" y="4021907"/>
            <a:ext cx="2861008" cy="1231106"/>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Callum Wright</a:t>
            </a:r>
          </a:p>
          <a:p>
            <a:r>
              <a:rPr lang="en-US" sz="1000" b="1">
                <a:solidFill>
                  <a:srgbClr val="D43900"/>
                </a:solidFill>
                <a:latin typeface="HelveticaNeueLT Pro 55 Roman"/>
              </a:rPr>
              <a:t>Power Responsive Manager</a:t>
            </a:r>
            <a:endParaRPr lang="en-US"/>
          </a:p>
          <a:p>
            <a:endParaRPr lang="en-US" sz="900">
              <a:solidFill>
                <a:srgbClr val="454546"/>
              </a:solidFill>
              <a:latin typeface="HelveticaNeueLT Pro 55 Roman"/>
            </a:endParaRPr>
          </a:p>
          <a:p>
            <a:r>
              <a:rPr lang="en-GB" sz="900">
                <a:solidFill>
                  <a:srgbClr val="454546"/>
                </a:solidFill>
                <a:latin typeface="HelveticaNeueLT Pro 55 Roman"/>
              </a:rPr>
              <a:t>Callum leads our work on Power Responsive programme and the Local Constraint Market.</a:t>
            </a:r>
          </a:p>
          <a:p>
            <a:endParaRPr lang="en-US" sz="900">
              <a:solidFill>
                <a:srgbClr val="454546"/>
              </a:solidFill>
              <a:latin typeface="HelveticaNeueLT Pro 55 Roman"/>
            </a:endParaRPr>
          </a:p>
          <a:p>
            <a:r>
              <a:rPr lang="en-US" sz="900">
                <a:solidFill>
                  <a:srgbClr val="454546"/>
                </a:solidFill>
                <a:latin typeface="HelveticaNeueLT Pro 55 Roman"/>
                <a:hlinkClick r:id="rId6"/>
              </a:rPr>
              <a:t>callum.wright@nationalgrideso.com</a:t>
            </a:r>
            <a:endParaRPr lang="en-US" sz="900">
              <a:solidFill>
                <a:srgbClr val="454546"/>
              </a:solidFill>
              <a:latin typeface="HelveticaNeueLT Pro 55 Roman"/>
            </a:endParaRPr>
          </a:p>
          <a:p>
            <a:r>
              <a:rPr lang="en-US" sz="900">
                <a:solidFill>
                  <a:srgbClr val="454546"/>
                </a:solidFill>
                <a:latin typeface="HelveticaNeueLT Pro 55 Roman"/>
              </a:rPr>
              <a:t>+44 (0) 7752461845</a:t>
            </a:r>
          </a:p>
        </p:txBody>
      </p:sp>
      <p:sp>
        <p:nvSpPr>
          <p:cNvPr id="12" name="TextBox 11">
            <a:extLst>
              <a:ext uri="{FF2B5EF4-FFF2-40B4-BE49-F238E27FC236}">
                <a16:creationId xmlns:a16="http://schemas.microsoft.com/office/drawing/2014/main" id="{21F1915A-6987-4FEA-AF55-912465D88E6D}"/>
              </a:ext>
            </a:extLst>
          </p:cNvPr>
          <p:cNvSpPr txBox="1"/>
          <p:nvPr/>
        </p:nvSpPr>
        <p:spPr>
          <a:xfrm>
            <a:off x="5580000" y="4006762"/>
            <a:ext cx="2861008" cy="15081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David Preston</a:t>
            </a:r>
            <a:endParaRPr lang="en-US"/>
          </a:p>
          <a:p>
            <a:r>
              <a:rPr lang="en-US" sz="1000" b="1">
                <a:solidFill>
                  <a:srgbClr val="D43900"/>
                </a:solidFill>
                <a:latin typeface="HelveticaNeueLT Pro 55 Roman"/>
              </a:rPr>
              <a:t>Product Manager – Single Markets Platform</a:t>
            </a:r>
            <a:endParaRPr lang="en-US"/>
          </a:p>
          <a:p>
            <a:endParaRPr lang="en-US" sz="900">
              <a:solidFill>
                <a:srgbClr val="454546"/>
              </a:solidFill>
              <a:latin typeface="HelveticaNeueLT Pro 55 Roman"/>
            </a:endParaRPr>
          </a:p>
          <a:p>
            <a:r>
              <a:rPr lang="en-US" sz="900">
                <a:solidFill>
                  <a:srgbClr val="454546"/>
                </a:solidFill>
                <a:latin typeface="HelveticaNeueLT Pro 55 Roman"/>
              </a:rPr>
              <a:t>Product Manager for the ESOs work on the Single Markets Platform that will facilitate access to the ESO markets for a wide range of diverse market participants.</a:t>
            </a:r>
          </a:p>
          <a:p>
            <a:endParaRPr lang="en-US" sz="900">
              <a:solidFill>
                <a:srgbClr val="454546"/>
              </a:solidFill>
              <a:latin typeface="HelveticaNeueLT Pro 55 Roman"/>
            </a:endParaRPr>
          </a:p>
          <a:p>
            <a:r>
              <a:rPr lang="en-US" sz="900">
                <a:solidFill>
                  <a:srgbClr val="454546"/>
                </a:solidFill>
                <a:latin typeface="HelveticaNeueLT Pro 55 Roman"/>
                <a:hlinkClick r:id="rId7"/>
              </a:rPr>
              <a:t>david.a.preston@nationalgrideso.com</a:t>
            </a:r>
            <a:endParaRPr lang="en-US" sz="900">
              <a:solidFill>
                <a:srgbClr val="454546"/>
              </a:solidFill>
              <a:latin typeface="HelveticaNeueLT Pro 55 Roman"/>
            </a:endParaRPr>
          </a:p>
          <a:p>
            <a:r>
              <a:rPr lang="en-US" sz="900">
                <a:solidFill>
                  <a:srgbClr val="454546"/>
                </a:solidFill>
                <a:latin typeface="HelveticaNeueLT Pro 55 Roman"/>
              </a:rPr>
              <a:t>+44 (0) 7768 712 356</a:t>
            </a:r>
          </a:p>
        </p:txBody>
      </p:sp>
      <p:sp>
        <p:nvSpPr>
          <p:cNvPr id="13" name="TextBox 12">
            <a:extLst>
              <a:ext uri="{FF2B5EF4-FFF2-40B4-BE49-F238E27FC236}">
                <a16:creationId xmlns:a16="http://schemas.microsoft.com/office/drawing/2014/main" id="{FF168DE6-082B-4BBA-86A0-AB1C753D83D9}"/>
              </a:ext>
            </a:extLst>
          </p:cNvPr>
          <p:cNvSpPr txBox="1"/>
          <p:nvPr/>
        </p:nvSpPr>
        <p:spPr>
          <a:xfrm>
            <a:off x="5580000" y="2267112"/>
            <a:ext cx="2955275" cy="16466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Richard Hanson</a:t>
            </a:r>
            <a:endParaRPr lang="en-US"/>
          </a:p>
          <a:p>
            <a:r>
              <a:rPr lang="en-US" sz="1000" b="1">
                <a:solidFill>
                  <a:srgbClr val="D43900"/>
                </a:solidFill>
                <a:latin typeface="HelveticaNeueLT Pro 55 Roman"/>
              </a:rPr>
              <a:t>Flexibility Service Development Manager</a:t>
            </a:r>
            <a:endParaRPr lang="en-US"/>
          </a:p>
          <a:p>
            <a:endParaRPr lang="en-US" sz="900">
              <a:solidFill>
                <a:srgbClr val="454546"/>
              </a:solidFill>
              <a:latin typeface="HelveticaNeueLT Pro 55 Roman"/>
            </a:endParaRPr>
          </a:p>
          <a:p>
            <a:r>
              <a:rPr lang="en-GB" sz="900">
                <a:solidFill>
                  <a:srgbClr val="454546"/>
                </a:solidFill>
                <a:latin typeface="HelveticaNeueLT Pro 55 Roman"/>
              </a:rPr>
              <a:t>Leading the ESOs Enduring Auction Capability project which will improve the procurement of ancillary services. Rich is also responsible for  delivering the commercial element of voltage, stability and constraint management pathfinder projects.</a:t>
            </a:r>
          </a:p>
          <a:p>
            <a:endParaRPr lang="en-US" sz="900">
              <a:solidFill>
                <a:srgbClr val="454546"/>
              </a:solidFill>
              <a:latin typeface="HelveticaNeueLT Pro 55 Roman"/>
            </a:endParaRPr>
          </a:p>
          <a:p>
            <a:r>
              <a:rPr lang="en-US" sz="900">
                <a:solidFill>
                  <a:srgbClr val="454546"/>
                </a:solidFill>
                <a:latin typeface="HelveticaNeueLT Pro 55 Roman"/>
                <a:hlinkClick r:id="rId8"/>
              </a:rPr>
              <a:t>richard.hanson2@nationalgrideso.com</a:t>
            </a:r>
            <a:endParaRPr lang="en-US" sz="900">
              <a:solidFill>
                <a:srgbClr val="454546"/>
              </a:solidFill>
              <a:latin typeface="HelveticaNeueLT Pro 55 Roman"/>
            </a:endParaRPr>
          </a:p>
          <a:p>
            <a:r>
              <a:rPr lang="en-US" sz="900">
                <a:solidFill>
                  <a:srgbClr val="454546"/>
                </a:solidFill>
                <a:latin typeface="HelveticaNeueLT Pro 55 Roman"/>
              </a:rPr>
              <a:t>+44 (0) 7917 503 317</a:t>
            </a:r>
          </a:p>
        </p:txBody>
      </p:sp>
      <p:sp>
        <p:nvSpPr>
          <p:cNvPr id="14" name="TextBox 13">
            <a:extLst>
              <a:ext uri="{FF2B5EF4-FFF2-40B4-BE49-F238E27FC236}">
                <a16:creationId xmlns:a16="http://schemas.microsoft.com/office/drawing/2014/main" id="{D14982B2-ABC6-4FEC-83F1-C6B4B1445DFA}"/>
              </a:ext>
            </a:extLst>
          </p:cNvPr>
          <p:cNvSpPr txBox="1"/>
          <p:nvPr/>
        </p:nvSpPr>
        <p:spPr>
          <a:xfrm>
            <a:off x="1386000" y="2267112"/>
            <a:ext cx="3365888" cy="15081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Yuting Dai</a:t>
            </a:r>
            <a:endParaRPr lang="en-US"/>
          </a:p>
          <a:p>
            <a:r>
              <a:rPr lang="en-US" sz="1000" b="1">
                <a:solidFill>
                  <a:srgbClr val="D43900"/>
                </a:solidFill>
                <a:latin typeface="HelveticaNeueLT Pro 55 Roman"/>
              </a:rPr>
              <a:t>Ancillary Services Development Manager</a:t>
            </a:r>
            <a:endParaRPr lang="en-US"/>
          </a:p>
          <a:p>
            <a:endParaRPr lang="en-US" sz="900">
              <a:solidFill>
                <a:srgbClr val="454546"/>
              </a:solidFill>
              <a:latin typeface="HelveticaNeueLT Pro 55 Roman"/>
            </a:endParaRPr>
          </a:p>
          <a:p>
            <a:r>
              <a:rPr lang="en-GB" sz="900">
                <a:solidFill>
                  <a:srgbClr val="454546"/>
                </a:solidFill>
                <a:latin typeface="HelveticaNeueLT Pro 55 Roman"/>
              </a:rPr>
              <a:t>Leading the ESOs work on potential solutions to reform the reactive power services to address the challenges we are facing for system voltage control. Yuting is also responsible for the implementation of pathfinder projects.</a:t>
            </a:r>
          </a:p>
          <a:p>
            <a:endParaRPr lang="en-US" sz="900">
              <a:solidFill>
                <a:srgbClr val="454546"/>
              </a:solidFill>
              <a:highlight>
                <a:srgbClr val="FFFF00"/>
              </a:highlight>
              <a:latin typeface="HelveticaNeueLT Pro 55 Roman"/>
            </a:endParaRPr>
          </a:p>
          <a:p>
            <a:r>
              <a:rPr lang="en-US" sz="900">
                <a:solidFill>
                  <a:srgbClr val="454546"/>
                </a:solidFill>
                <a:latin typeface="HelveticaNeueLT Pro 55 Roman"/>
                <a:hlinkClick r:id="rId9"/>
              </a:rPr>
              <a:t>yuting.dai@nationalgrideso.com</a:t>
            </a:r>
            <a:endParaRPr lang="en-US" sz="900">
              <a:solidFill>
                <a:srgbClr val="454546"/>
              </a:solidFill>
              <a:latin typeface="HelveticaNeueLT Pro 55 Roman"/>
            </a:endParaRPr>
          </a:p>
          <a:p>
            <a:r>
              <a:rPr lang="en-US" sz="900">
                <a:solidFill>
                  <a:srgbClr val="454546"/>
                </a:solidFill>
                <a:latin typeface="HelveticaNeueLT Pro 55 Roman"/>
              </a:rPr>
              <a:t>+44 (0) 7971 537 826</a:t>
            </a:r>
          </a:p>
        </p:txBody>
      </p:sp>
      <p:sp>
        <p:nvSpPr>
          <p:cNvPr id="15" name="TextBox 14">
            <a:extLst>
              <a:ext uri="{FF2B5EF4-FFF2-40B4-BE49-F238E27FC236}">
                <a16:creationId xmlns:a16="http://schemas.microsoft.com/office/drawing/2014/main" id="{C9B8875A-E15B-4A31-8F65-7D8B8EBC003D}"/>
              </a:ext>
            </a:extLst>
          </p:cNvPr>
          <p:cNvSpPr txBox="1"/>
          <p:nvPr/>
        </p:nvSpPr>
        <p:spPr>
          <a:xfrm>
            <a:off x="1386000" y="5293727"/>
            <a:ext cx="3214974" cy="164660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Mili Gupta</a:t>
            </a:r>
            <a:endParaRPr lang="en-US"/>
          </a:p>
          <a:p>
            <a:r>
              <a:rPr lang="en-US" sz="1000" b="1">
                <a:solidFill>
                  <a:srgbClr val="D43900"/>
                </a:solidFill>
                <a:latin typeface="HelveticaNeueLT Pro 55 Roman"/>
              </a:rPr>
              <a:t>Ancillary Services Development Manager</a:t>
            </a:r>
            <a:endParaRPr lang="en-US" sz="1000"/>
          </a:p>
          <a:p>
            <a:endParaRPr lang="en-US" sz="900">
              <a:solidFill>
                <a:srgbClr val="454546"/>
              </a:solidFill>
              <a:latin typeface="HelveticaNeueLT Pro 55 Roman"/>
            </a:endParaRPr>
          </a:p>
          <a:p>
            <a:r>
              <a:rPr lang="en-US" sz="900">
                <a:solidFill>
                  <a:srgbClr val="454546"/>
                </a:solidFill>
                <a:latin typeface="HelveticaNeueLT Pro 55 Roman"/>
              </a:rPr>
              <a:t>Product Manager for the Reserve Reform project including </a:t>
            </a:r>
            <a:r>
              <a:rPr lang="en-GB" sz="900">
                <a:solidFill>
                  <a:srgbClr val="454546"/>
                </a:solidFill>
                <a:latin typeface="HelveticaNeueLT Pro 55 Roman"/>
              </a:rPr>
              <a:t>the quick and slow reserve products. </a:t>
            </a:r>
            <a:r>
              <a:rPr lang="en-US" sz="900">
                <a:solidFill>
                  <a:srgbClr val="454546"/>
                </a:solidFill>
                <a:latin typeface="HelveticaNeueLT Pro 55 Roman"/>
              </a:rPr>
              <a:t>Product Owner for the ESOs work on the Single Markets Platform that will facilitate access to the ESO markets for a wide range of diverse market participants.</a:t>
            </a:r>
          </a:p>
          <a:p>
            <a:endParaRPr lang="en-US" sz="900">
              <a:solidFill>
                <a:srgbClr val="454546"/>
              </a:solidFill>
              <a:latin typeface="HelveticaNeueLT Pro 55 Roman"/>
            </a:endParaRPr>
          </a:p>
          <a:p>
            <a:r>
              <a:rPr lang="en-US" sz="900">
                <a:solidFill>
                  <a:srgbClr val="454546"/>
                </a:solidFill>
                <a:latin typeface="HelveticaNeueLT Pro 55 Roman"/>
                <a:hlinkClick r:id="rId10"/>
              </a:rPr>
              <a:t>mili.gupta@nationalgrideso.com</a:t>
            </a:r>
            <a:endParaRPr lang="en-US" sz="900">
              <a:solidFill>
                <a:srgbClr val="454546"/>
              </a:solidFill>
              <a:latin typeface="HelveticaNeueLT Pro 55 Roman"/>
            </a:endParaRPr>
          </a:p>
          <a:p>
            <a:r>
              <a:rPr lang="en-US" sz="900">
                <a:solidFill>
                  <a:srgbClr val="454546"/>
                </a:solidFill>
                <a:latin typeface="HelveticaNeueLT Pro 55 Roman"/>
              </a:rPr>
              <a:t>+44 (0) 7827 282 001</a:t>
            </a:r>
          </a:p>
        </p:txBody>
      </p:sp>
      <p:sp>
        <p:nvSpPr>
          <p:cNvPr id="18" name="Rectangle 17">
            <a:extLst>
              <a:ext uri="{FF2B5EF4-FFF2-40B4-BE49-F238E27FC236}">
                <a16:creationId xmlns:a16="http://schemas.microsoft.com/office/drawing/2014/main" id="{67CE1381-E3DD-4397-8985-17D3193F9CDD}"/>
              </a:ext>
            </a:extLst>
          </p:cNvPr>
          <p:cNvSpPr>
            <a:spLocks noChangeAspect="1"/>
          </p:cNvSpPr>
          <p:nvPr/>
        </p:nvSpPr>
        <p:spPr>
          <a:xfrm>
            <a:off x="446841" y="3922361"/>
            <a:ext cx="793258" cy="1057679"/>
          </a:xfrm>
          <a:prstGeom prst="rect">
            <a:avLst/>
          </a:prstGeom>
          <a:blipFill>
            <a:blip r:embed="rId11">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20" name="Rectangle 19">
            <a:extLst>
              <a:ext uri="{FF2B5EF4-FFF2-40B4-BE49-F238E27FC236}">
                <a16:creationId xmlns:a16="http://schemas.microsoft.com/office/drawing/2014/main" id="{76B59169-4E57-4122-9200-C7C93EFE710B}"/>
              </a:ext>
            </a:extLst>
          </p:cNvPr>
          <p:cNvSpPr>
            <a:spLocks noChangeAspect="1"/>
          </p:cNvSpPr>
          <p:nvPr/>
        </p:nvSpPr>
        <p:spPr>
          <a:xfrm>
            <a:off x="4734975" y="4052216"/>
            <a:ext cx="793257" cy="1057677"/>
          </a:xfrm>
          <a:prstGeom prst="rect">
            <a:avLst/>
          </a:prstGeom>
          <a:blipFill rotWithShape="1">
            <a:blip r:embed="rId12">
              <a:extLst>
                <a:ext uri="{28A0092B-C50C-407E-A947-70E740481C1C}">
                  <a14:useLocalDpi xmlns:a14="http://schemas.microsoft.com/office/drawing/2010/main" val="0"/>
                </a:ext>
              </a:extLst>
            </a:blip>
            <a:srcRect/>
            <a:stretch>
              <a:fillRect t="-6000" b="-6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1" name="Rectangle 20">
            <a:extLst>
              <a:ext uri="{FF2B5EF4-FFF2-40B4-BE49-F238E27FC236}">
                <a16:creationId xmlns:a16="http://schemas.microsoft.com/office/drawing/2014/main" id="{DD72B927-0A5A-4044-AC77-F7E64E39BEC4}"/>
              </a:ext>
            </a:extLst>
          </p:cNvPr>
          <p:cNvSpPr/>
          <p:nvPr/>
        </p:nvSpPr>
        <p:spPr>
          <a:xfrm>
            <a:off x="4750405" y="2414028"/>
            <a:ext cx="793257" cy="1057677"/>
          </a:xfrm>
          <a:prstGeom prst="rect">
            <a:avLst/>
          </a:prstGeom>
          <a:blipFill>
            <a:blip r:embed="rId13">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2" name="Rectangle 21">
            <a:extLst>
              <a:ext uri="{FF2B5EF4-FFF2-40B4-BE49-F238E27FC236}">
                <a16:creationId xmlns:a16="http://schemas.microsoft.com/office/drawing/2014/main" id="{ABF17B78-F41A-468A-B432-8D396AE2FD74}"/>
              </a:ext>
            </a:extLst>
          </p:cNvPr>
          <p:cNvSpPr>
            <a:spLocks noChangeAspect="1"/>
          </p:cNvSpPr>
          <p:nvPr/>
        </p:nvSpPr>
        <p:spPr>
          <a:xfrm>
            <a:off x="446841" y="2406799"/>
            <a:ext cx="793258" cy="1057679"/>
          </a:xfrm>
          <a:prstGeom prst="rect">
            <a:avLst/>
          </a:prstGeom>
          <a:blipFill rotWithShape="1">
            <a:blip r:embed="rId14"/>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23" name="Rectangle 22">
            <a:extLst>
              <a:ext uri="{FF2B5EF4-FFF2-40B4-BE49-F238E27FC236}">
                <a16:creationId xmlns:a16="http://schemas.microsoft.com/office/drawing/2014/main" id="{1DD8E6F9-F809-434D-BD6E-FD8770BCF4A0}"/>
              </a:ext>
            </a:extLst>
          </p:cNvPr>
          <p:cNvSpPr>
            <a:spLocks noChangeAspect="1"/>
          </p:cNvSpPr>
          <p:nvPr/>
        </p:nvSpPr>
        <p:spPr>
          <a:xfrm>
            <a:off x="432000" y="5437923"/>
            <a:ext cx="822941" cy="1097256"/>
          </a:xfrm>
          <a:prstGeom prst="rect">
            <a:avLst/>
          </a:prstGeom>
          <a:blipFill rotWithShape="1">
            <a:blip r:embed="rId15"/>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pic>
        <p:nvPicPr>
          <p:cNvPr id="27" name="Picture 26">
            <a:extLst>
              <a:ext uri="{FF2B5EF4-FFF2-40B4-BE49-F238E27FC236}">
                <a16:creationId xmlns:a16="http://schemas.microsoft.com/office/drawing/2014/main" id="{210D7994-ABB5-4D61-A9C8-CED353215F59}"/>
              </a:ext>
            </a:extLst>
          </p:cNvPr>
          <p:cNvPicPr>
            <a:picLocks noChangeAspect="1"/>
          </p:cNvPicPr>
          <p:nvPr/>
        </p:nvPicPr>
        <p:blipFill>
          <a:blip r:embed="rId16"/>
          <a:stretch>
            <a:fillRect/>
          </a:stretch>
        </p:blipFill>
        <p:spPr>
          <a:xfrm>
            <a:off x="8605434" y="4005982"/>
            <a:ext cx="790566" cy="1332250"/>
          </a:xfrm>
          <a:prstGeom prst="rect">
            <a:avLst/>
          </a:prstGeom>
        </p:spPr>
      </p:pic>
      <p:pic>
        <p:nvPicPr>
          <p:cNvPr id="5" name="Picture 9">
            <a:extLst>
              <a:ext uri="{FF2B5EF4-FFF2-40B4-BE49-F238E27FC236}">
                <a16:creationId xmlns:a16="http://schemas.microsoft.com/office/drawing/2014/main" id="{50568767-8808-584F-D608-F8C4D23540AE}"/>
              </a:ext>
            </a:extLst>
          </p:cNvPr>
          <p:cNvPicPr>
            <a:picLocks noChangeAspect="1"/>
          </p:cNvPicPr>
          <p:nvPr/>
        </p:nvPicPr>
        <p:blipFill rotWithShape="1">
          <a:blip r:embed="rId17"/>
          <a:srcRect l="23429" t="-4332" r="24571" b="-909"/>
          <a:stretch/>
        </p:blipFill>
        <p:spPr>
          <a:xfrm>
            <a:off x="5772885" y="665385"/>
            <a:ext cx="1033587" cy="1316423"/>
          </a:xfrm>
          <a:prstGeom prst="rect">
            <a:avLst/>
          </a:prstGeom>
        </p:spPr>
      </p:pic>
      <p:pic>
        <p:nvPicPr>
          <p:cNvPr id="6" name="Picture 5" descr="A person smiling for a selfie&#10;&#10;Description automatically generated">
            <a:extLst>
              <a:ext uri="{FF2B5EF4-FFF2-40B4-BE49-F238E27FC236}">
                <a16:creationId xmlns:a16="http://schemas.microsoft.com/office/drawing/2014/main" id="{92AA9F0B-5EB7-A196-122A-BDBF6B788F7C}"/>
              </a:ext>
            </a:extLst>
          </p:cNvPr>
          <p:cNvPicPr>
            <a:picLocks noChangeAspect="1"/>
          </p:cNvPicPr>
          <p:nvPr/>
        </p:nvPicPr>
        <p:blipFill>
          <a:blip r:embed="rId18"/>
          <a:stretch>
            <a:fillRect/>
          </a:stretch>
        </p:blipFill>
        <p:spPr>
          <a:xfrm>
            <a:off x="8491623" y="2414028"/>
            <a:ext cx="948029" cy="975682"/>
          </a:xfrm>
          <a:prstGeom prst="rect">
            <a:avLst/>
          </a:prstGeom>
        </p:spPr>
      </p:pic>
    </p:spTree>
    <p:extLst>
      <p:ext uri="{BB962C8B-B14F-4D97-AF65-F5344CB8AC3E}">
        <p14:creationId xmlns:p14="http://schemas.microsoft.com/office/powerpoint/2010/main" val="151778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Market Frameworks</a:t>
            </a:r>
          </a:p>
        </p:txBody>
      </p:sp>
      <p:sp>
        <p:nvSpPr>
          <p:cNvPr id="31" name="TextBox 30">
            <a:extLst>
              <a:ext uri="{FF2B5EF4-FFF2-40B4-BE49-F238E27FC236}">
                <a16:creationId xmlns:a16="http://schemas.microsoft.com/office/drawing/2014/main" id="{7DC64AB1-E400-490B-87F8-5A444BFDBCC4}"/>
              </a:ext>
            </a:extLst>
          </p:cNvPr>
          <p:cNvSpPr txBox="1"/>
          <p:nvPr/>
        </p:nvSpPr>
        <p:spPr>
          <a:xfrm>
            <a:off x="316800" y="881999"/>
            <a:ext cx="4338000" cy="1716821"/>
          </a:xfrm>
          <a:prstGeom prst="rect">
            <a:avLst/>
          </a:prstGeom>
          <a:solidFill>
            <a:srgbClr val="FFBF22">
              <a:alpha val="50196"/>
            </a:srgbClr>
          </a:solidFill>
          <a:ln>
            <a:noFill/>
          </a:ln>
        </p:spPr>
        <p:txBody>
          <a:bodyPr lIns="91440" tIns="45720" rIns="91440" bIns="45720" numCol="1" anchor="t"/>
          <a:lstStyle>
            <a:defPPr>
              <a:defRPr lang="en-US"/>
            </a:defPPr>
            <a:lvl1pPr indent="0" defTabSz="914377">
              <a:lnSpc>
                <a:spcPct val="90000"/>
              </a:lnSpc>
              <a:spcBef>
                <a:spcPts val="1000"/>
              </a:spcBef>
              <a:buFont typeface="Arial" panose="020B0604020202020204" pitchFamily="34" charset="0"/>
              <a:buNone/>
              <a:defRPr sz="10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a:t>The Market Frameworks team work across the GB technical and commercial codes, charging arrangements, and cross-border frameworks to ensure that these evolve and transform to enable efficient markets and optimal consumer benefit on the journey to a zero carbon electricity system.</a:t>
            </a:r>
          </a:p>
          <a:p>
            <a:r>
              <a:rPr lang="en-GB"/>
              <a:t>The team has a critical role to play supporting our market development, design and delivery activities.  </a:t>
            </a:r>
          </a:p>
          <a:p>
            <a:r>
              <a:rPr lang="en-GB"/>
              <a:t>We work closely with our customers and stakeholders through the open governance process for industry codes as well as various industry work groups and governance functions.   </a:t>
            </a:r>
          </a:p>
          <a:p>
            <a:endParaRPr lang="en-GB"/>
          </a:p>
        </p:txBody>
      </p:sp>
      <p:pic>
        <p:nvPicPr>
          <p:cNvPr id="7" name="Picture 6">
            <a:extLst>
              <a:ext uri="{FF2B5EF4-FFF2-40B4-BE49-F238E27FC236}">
                <a16:creationId xmlns:a16="http://schemas.microsoft.com/office/drawing/2014/main" id="{CD9570E4-6D8B-40BC-8D2A-3434ABC45F77}"/>
              </a:ext>
            </a:extLst>
          </p:cNvPr>
          <p:cNvPicPr>
            <a:picLocks noChangeAspect="1"/>
          </p:cNvPicPr>
          <p:nvPr/>
        </p:nvPicPr>
        <p:blipFill rotWithShape="1">
          <a:blip r:embed="rId3"/>
          <a:srcRect l="48540" t="5625" r="2578" b="17684"/>
          <a:stretch/>
        </p:blipFill>
        <p:spPr>
          <a:xfrm>
            <a:off x="4900272" y="2092127"/>
            <a:ext cx="909728" cy="1070450"/>
          </a:xfrm>
          <a:prstGeom prst="rect">
            <a:avLst/>
          </a:prstGeom>
        </p:spPr>
      </p:pic>
      <p:sp>
        <p:nvSpPr>
          <p:cNvPr id="29" name="TextBox 28">
            <a:extLst>
              <a:ext uri="{FF2B5EF4-FFF2-40B4-BE49-F238E27FC236}">
                <a16:creationId xmlns:a16="http://schemas.microsoft.com/office/drawing/2014/main" id="{4A55C78E-CC7D-45E1-B3A6-38107DA062A2}"/>
              </a:ext>
            </a:extLst>
          </p:cNvPr>
          <p:cNvSpPr txBox="1"/>
          <p:nvPr/>
        </p:nvSpPr>
        <p:spPr>
          <a:xfrm>
            <a:off x="7197732" y="479849"/>
            <a:ext cx="2669881" cy="1092607"/>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Jamie Webb (interim)</a:t>
            </a:r>
          </a:p>
          <a:p>
            <a:r>
              <a:rPr lang="en-US" sz="1000" b="1">
                <a:solidFill>
                  <a:srgbClr val="D43900"/>
                </a:solidFill>
                <a:latin typeface="HelveticaNeueLT Pro 55 Roman"/>
              </a:rPr>
              <a:t>Head of Market Frameworks</a:t>
            </a:r>
          </a:p>
          <a:p>
            <a:endParaRPr lang="en-US" sz="900">
              <a:solidFill>
                <a:srgbClr val="454546"/>
              </a:solidFill>
              <a:latin typeface="HelveticaNeueLT Pro 55 Roman"/>
            </a:endParaRPr>
          </a:p>
          <a:p>
            <a:r>
              <a:rPr lang="en-US" sz="900">
                <a:solidFill>
                  <a:srgbClr val="454546"/>
                </a:solidFill>
                <a:latin typeface="HelveticaNeueLT Pro 55 Roman"/>
              </a:rPr>
              <a:t>Leads the Market Frameworks Team</a:t>
            </a:r>
          </a:p>
          <a:p>
            <a:endParaRPr lang="en-US" sz="900">
              <a:solidFill>
                <a:srgbClr val="454546"/>
              </a:solidFill>
              <a:latin typeface="HelveticaNeueLT Pro 55 Roman"/>
            </a:endParaRPr>
          </a:p>
          <a:p>
            <a:r>
              <a:rPr lang="en-US" sz="900">
                <a:solidFill>
                  <a:srgbClr val="454546"/>
                </a:solidFill>
                <a:latin typeface="HelveticaNeueLT Pro 55 Roman"/>
                <a:hlinkClick r:id="rId4"/>
              </a:rPr>
              <a:t>jamie.webb@nationalgrideso.com</a:t>
            </a:r>
            <a:endParaRPr lang="en-US" sz="900">
              <a:solidFill>
                <a:srgbClr val="454546"/>
              </a:solidFill>
              <a:latin typeface="HelveticaNeueLT Pro 55 Roman"/>
            </a:endParaRPr>
          </a:p>
          <a:p>
            <a:r>
              <a:rPr lang="en-US" sz="900">
                <a:solidFill>
                  <a:srgbClr val="454546"/>
                </a:solidFill>
                <a:latin typeface="HelveticaNeueLT Pro 55 Roman"/>
              </a:rPr>
              <a:t>+44 (0) 7768 537317</a:t>
            </a:r>
          </a:p>
        </p:txBody>
      </p:sp>
      <p:sp>
        <p:nvSpPr>
          <p:cNvPr id="30" name="TextBox 29">
            <a:extLst>
              <a:ext uri="{FF2B5EF4-FFF2-40B4-BE49-F238E27FC236}">
                <a16:creationId xmlns:a16="http://schemas.microsoft.com/office/drawing/2014/main" id="{F58793D5-842F-47FD-8246-15386B76F2BE}"/>
              </a:ext>
            </a:extLst>
          </p:cNvPr>
          <p:cNvSpPr txBox="1"/>
          <p:nvPr/>
        </p:nvSpPr>
        <p:spPr>
          <a:xfrm>
            <a:off x="1370229" y="3289000"/>
            <a:ext cx="2929203" cy="1246495"/>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Christian Parsons</a:t>
            </a:r>
          </a:p>
          <a:p>
            <a:r>
              <a:rPr lang="en-US" sz="1000" b="1" dirty="0">
                <a:solidFill>
                  <a:srgbClr val="D43900"/>
                </a:solidFill>
                <a:latin typeface="HelveticaNeueLT Pro 55 Roman"/>
              </a:rPr>
              <a:t>Transmission Charging Strategy Manager</a:t>
            </a:r>
          </a:p>
          <a:p>
            <a:endParaRPr lang="en-US" sz="900" b="1" dirty="0">
              <a:solidFill>
                <a:srgbClr val="D43900"/>
              </a:solidFill>
              <a:latin typeface="HelveticaNeueLT Pro 55 Roman"/>
            </a:endParaRPr>
          </a:p>
          <a:p>
            <a:r>
              <a:rPr lang="en-US" sz="900" dirty="0">
                <a:solidFill>
                  <a:srgbClr val="454546"/>
                </a:solidFill>
                <a:latin typeface="HelveticaNeueLT Pro 55 Roman" panose="020B0604020202020204"/>
              </a:rPr>
              <a:t>You can contact me regarding TNUOS and the TNOUS Task Force</a:t>
            </a: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hlinkClick r:id="rId5"/>
              </a:rPr>
              <a:t>christian.parsons@nationalgrideso.com</a:t>
            </a:r>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rPr>
              <a:t>+44 (0) 7816 996090</a:t>
            </a:r>
          </a:p>
        </p:txBody>
      </p:sp>
      <p:sp>
        <p:nvSpPr>
          <p:cNvPr id="37" name="TextBox 36">
            <a:extLst>
              <a:ext uri="{FF2B5EF4-FFF2-40B4-BE49-F238E27FC236}">
                <a16:creationId xmlns:a16="http://schemas.microsoft.com/office/drawing/2014/main" id="{BF206ACA-FC19-44CB-83CA-80431B313E2A}"/>
              </a:ext>
            </a:extLst>
          </p:cNvPr>
          <p:cNvSpPr txBox="1"/>
          <p:nvPr/>
        </p:nvSpPr>
        <p:spPr>
          <a:xfrm>
            <a:off x="5883488" y="1957947"/>
            <a:ext cx="2548466" cy="1369606"/>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Claire Huxley</a:t>
            </a:r>
          </a:p>
          <a:p>
            <a:r>
              <a:rPr lang="en-US" sz="1000" b="1" dirty="0">
                <a:solidFill>
                  <a:srgbClr val="D43900"/>
                </a:solidFill>
                <a:latin typeface="HelveticaNeueLT Pro 55 Roman"/>
              </a:rPr>
              <a:t>Commercial Codes Manager</a:t>
            </a: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cs typeface="Segoe UI"/>
              </a:rPr>
              <a:t>You can contact me about network charging arrangements (</a:t>
            </a:r>
            <a:r>
              <a:rPr lang="en-US" sz="900" dirty="0" err="1">
                <a:solidFill>
                  <a:srgbClr val="454546"/>
                </a:solidFill>
                <a:latin typeface="HelveticaNeueLT Pro 55 Roman" panose="020B0604020202020204"/>
                <a:cs typeface="Segoe UI"/>
              </a:rPr>
              <a:t>TNUoS</a:t>
            </a:r>
            <a:r>
              <a:rPr lang="en-US" sz="900" dirty="0">
                <a:solidFill>
                  <a:srgbClr val="454546"/>
                </a:solidFill>
                <a:latin typeface="HelveticaNeueLT Pro 55 Roman" panose="020B0604020202020204"/>
                <a:cs typeface="Segoe UI"/>
              </a:rPr>
              <a:t> and </a:t>
            </a:r>
            <a:r>
              <a:rPr lang="en-US" sz="900" dirty="0" err="1">
                <a:solidFill>
                  <a:srgbClr val="454546"/>
                </a:solidFill>
                <a:latin typeface="HelveticaNeueLT Pro 55 Roman" panose="020B0604020202020204"/>
                <a:cs typeface="Segoe UI"/>
              </a:rPr>
              <a:t>BSUoS</a:t>
            </a:r>
            <a:r>
              <a:rPr lang="en-US" sz="900" dirty="0">
                <a:solidFill>
                  <a:srgbClr val="454546"/>
                </a:solidFill>
                <a:latin typeface="HelveticaNeueLT Pro 55 Roman" panose="020B0604020202020204"/>
                <a:cs typeface="Segoe UI"/>
              </a:rPr>
              <a:t>) and the CUSC.</a:t>
            </a:r>
            <a:endParaRPr lang="en-US" sz="900" dirty="0">
              <a:latin typeface="HelveticaNeueLT Pro 55 Roman" panose="020B0604020202020204"/>
              <a:cs typeface="Calibri"/>
            </a:endParaRPr>
          </a:p>
          <a:p>
            <a:endParaRPr lang="en-GB" sz="900" dirty="0">
              <a:solidFill>
                <a:srgbClr val="000000"/>
              </a:solidFill>
              <a:latin typeface="HelveticaNeueLT Pro 55 Roman" panose="020B0604020202020204"/>
            </a:endParaRPr>
          </a:p>
          <a:p>
            <a:r>
              <a:rPr lang="en-GB" sz="900" dirty="0">
                <a:latin typeface="HelveticaNeueLT Pro 55 Roman" panose="020B0604020202020204"/>
                <a:hlinkClick r:id="rId6"/>
              </a:rPr>
              <a:t>claire.huxley@nationalgrideso.com</a:t>
            </a:r>
            <a:r>
              <a:rPr lang="en-GB" sz="900" dirty="0">
                <a:latin typeface="HelveticaNeueLT Pro 55 Roman" panose="020B0604020202020204"/>
              </a:rPr>
              <a:t> </a:t>
            </a:r>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cs typeface="Segoe UI"/>
              </a:rPr>
              <a:t>+44 (0) 7971 672 772</a:t>
            </a:r>
            <a:endParaRPr lang="en-US" dirty="0">
              <a:latin typeface="HelveticaNeueLT Pro 55 Roman" panose="020B0604020202020204"/>
            </a:endParaRPr>
          </a:p>
        </p:txBody>
      </p:sp>
      <p:sp>
        <p:nvSpPr>
          <p:cNvPr id="26" name="TextBox 25">
            <a:extLst>
              <a:ext uri="{FF2B5EF4-FFF2-40B4-BE49-F238E27FC236}">
                <a16:creationId xmlns:a16="http://schemas.microsoft.com/office/drawing/2014/main" id="{C6A0C904-0A0A-4F7B-ABD4-2CBF82E0E80D}"/>
              </a:ext>
            </a:extLst>
          </p:cNvPr>
          <p:cNvSpPr txBox="1"/>
          <p:nvPr/>
        </p:nvSpPr>
        <p:spPr>
          <a:xfrm>
            <a:off x="9424009" y="1943554"/>
            <a:ext cx="2548466" cy="1508105"/>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Terry Baldwin</a:t>
            </a:r>
          </a:p>
          <a:p>
            <a:r>
              <a:rPr lang="en-US" sz="1000" b="1" dirty="0">
                <a:solidFill>
                  <a:srgbClr val="D43900"/>
                </a:solidFill>
                <a:latin typeface="HelveticaNeueLT Pro 55 Roman"/>
              </a:rPr>
              <a:t>Technical Codes Manager (interim)</a:t>
            </a: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rPr>
              <a:t>You can contact me about technical code matters including Grid Code, STC, the SQSS and the Whole System Technical Code Project.</a:t>
            </a: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ea typeface="+mn-lt"/>
                <a:cs typeface="+mn-lt"/>
                <a:hlinkClick r:id="rId7"/>
              </a:rPr>
              <a:t>terry.baldwin@nationalgrideso.com</a:t>
            </a:r>
            <a:endParaRPr lang="en-US" sz="900" dirty="0">
              <a:solidFill>
                <a:srgbClr val="454546"/>
              </a:solidFill>
              <a:latin typeface="HelveticaNeueLT Pro 55 Roman" panose="020B0604020202020204"/>
              <a:ea typeface="+mn-lt"/>
              <a:cs typeface="+mn-lt"/>
            </a:endParaRPr>
          </a:p>
          <a:p>
            <a:r>
              <a:rPr lang="en-US" sz="900" dirty="0">
                <a:solidFill>
                  <a:srgbClr val="454546"/>
                </a:solidFill>
                <a:latin typeface="HelveticaNeueLT Pro 55 Roman" panose="020B0604020202020204"/>
                <a:ea typeface="+mn-lt"/>
                <a:cs typeface="+mn-lt"/>
              </a:rPr>
              <a:t>+44 (0) 7814 778118</a:t>
            </a:r>
            <a:endParaRPr lang="en-US" dirty="0">
              <a:latin typeface="HelveticaNeueLT Pro 55 Roman" panose="020B0604020202020204"/>
            </a:endParaRPr>
          </a:p>
        </p:txBody>
      </p:sp>
      <p:sp>
        <p:nvSpPr>
          <p:cNvPr id="27" name="TextBox 26">
            <a:extLst>
              <a:ext uri="{FF2B5EF4-FFF2-40B4-BE49-F238E27FC236}">
                <a16:creationId xmlns:a16="http://schemas.microsoft.com/office/drawing/2014/main" id="{101785DD-5EA2-47DD-99FA-2DC8D3C91BB5}"/>
              </a:ext>
            </a:extLst>
          </p:cNvPr>
          <p:cNvSpPr txBox="1"/>
          <p:nvPr/>
        </p:nvSpPr>
        <p:spPr>
          <a:xfrm>
            <a:off x="1440000" y="4788000"/>
            <a:ext cx="2899352" cy="1231106"/>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Camille Gilsenan </a:t>
            </a:r>
            <a:endParaRPr lang="en-US" dirty="0">
              <a:solidFill>
                <a:srgbClr val="000000"/>
              </a:solidFill>
              <a:latin typeface="Calibri" panose="020F0502020204030204"/>
              <a:cs typeface="Calibri" panose="020F0502020204030204"/>
            </a:endParaRPr>
          </a:p>
          <a:p>
            <a:r>
              <a:rPr lang="en-US" sz="1000" b="1" dirty="0">
                <a:solidFill>
                  <a:srgbClr val="D43900"/>
                </a:solidFill>
                <a:latin typeface="HelveticaNeueLT Pro 55 Roman"/>
              </a:rPr>
              <a:t>European Industry Frameworks Manager</a:t>
            </a:r>
            <a:endParaRPr lang="en-US" dirty="0">
              <a:cs typeface="Calibri"/>
            </a:endParaRP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rPr>
              <a:t>You can contact me about BSC related issues, as well as connection code related queries</a:t>
            </a:r>
          </a:p>
          <a:p>
            <a:endParaRPr lang="en-US" sz="900" dirty="0">
              <a:solidFill>
                <a:srgbClr val="454546"/>
              </a:solidFill>
              <a:latin typeface="HelveticaNeueLT Pro 55 Roman" panose="020B0604020202020204"/>
            </a:endParaRPr>
          </a:p>
          <a:p>
            <a:r>
              <a:rPr lang="en-US" sz="900" dirty="0">
                <a:solidFill>
                  <a:srgbClr val="0070C0"/>
                </a:solidFill>
                <a:latin typeface="HelveticaNeueLT Pro 55 Roman" panose="020B0604020202020204"/>
                <a:hlinkClick r:id="rId8">
                  <a:extLst>
                    <a:ext uri="{A12FA001-AC4F-418D-AE19-62706E023703}">
                      <ahyp:hlinkClr xmlns:ahyp="http://schemas.microsoft.com/office/drawing/2018/hyperlinkcolor" val="tx"/>
                    </a:ext>
                  </a:extLst>
                </a:hlinkClick>
              </a:rPr>
              <a:t>camille.gilsenan@nationalgrideso.com</a:t>
            </a:r>
            <a:endParaRPr lang="en-US" sz="900" dirty="0">
              <a:solidFill>
                <a:srgbClr val="0070C0"/>
              </a:solidFill>
              <a:latin typeface="HelveticaNeueLT Pro 55 Roman" panose="020B0604020202020204"/>
            </a:endParaRPr>
          </a:p>
          <a:p>
            <a:r>
              <a:rPr lang="en-US" sz="900" dirty="0">
                <a:solidFill>
                  <a:srgbClr val="454546"/>
                </a:solidFill>
                <a:latin typeface="HelveticaNeueLT Pro 55 Roman" panose="020B0604020202020204"/>
              </a:rPr>
              <a:t>+44 (0) 7989 132429</a:t>
            </a:r>
          </a:p>
        </p:txBody>
      </p:sp>
      <p:sp>
        <p:nvSpPr>
          <p:cNvPr id="28" name="TextBox 27">
            <a:extLst>
              <a:ext uri="{FF2B5EF4-FFF2-40B4-BE49-F238E27FC236}">
                <a16:creationId xmlns:a16="http://schemas.microsoft.com/office/drawing/2014/main" id="{47AFE439-81D8-4E01-8352-3B9EB52934A0}"/>
              </a:ext>
            </a:extLst>
          </p:cNvPr>
          <p:cNvSpPr txBox="1"/>
          <p:nvPr/>
        </p:nvSpPr>
        <p:spPr>
          <a:xfrm>
            <a:off x="5901512" y="3532016"/>
            <a:ext cx="2470436" cy="1231106"/>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Claire Newton</a:t>
            </a:r>
          </a:p>
          <a:p>
            <a:r>
              <a:rPr lang="en-US" sz="1000" b="1" dirty="0">
                <a:solidFill>
                  <a:srgbClr val="D43900"/>
                </a:solidFill>
                <a:latin typeface="HelveticaNeueLT Pro 55 Roman"/>
              </a:rPr>
              <a:t>European Frameworks Manager</a:t>
            </a:r>
          </a:p>
          <a:p>
            <a:r>
              <a:rPr lang="en-US" sz="900" dirty="0">
                <a:solidFill>
                  <a:srgbClr val="454546"/>
                </a:solidFill>
                <a:latin typeface="Segoe UI"/>
                <a:cs typeface="Segoe UI"/>
              </a:rPr>
              <a:t>You can contact me about developing and implementing post Brexit regulation and the Trade and cooperation agreement</a:t>
            </a:r>
          </a:p>
          <a:p>
            <a:endParaRPr lang="en-US" sz="900" dirty="0">
              <a:solidFill>
                <a:srgbClr val="454546"/>
              </a:solidFill>
              <a:latin typeface="HelveticaNeueLT Pro 55 Roman" panose="020B0604020202020204"/>
            </a:endParaRPr>
          </a:p>
          <a:p>
            <a:r>
              <a:rPr lang="en-GB" sz="900" dirty="0">
                <a:solidFill>
                  <a:srgbClr val="000000"/>
                </a:solidFill>
                <a:latin typeface="HelveticaNeueLT Pro 55 Roman"/>
                <a:hlinkClick r:id="rId9"/>
              </a:rPr>
              <a:t>claire.newton@nationalgrideso.com</a:t>
            </a:r>
            <a:endParaRPr lang="en-GB" sz="900" dirty="0">
              <a:solidFill>
                <a:srgbClr val="000000"/>
              </a:solidFill>
              <a:latin typeface="HelveticaNeueLT Pro 55 Roman"/>
            </a:endParaRPr>
          </a:p>
          <a:p>
            <a:r>
              <a:rPr lang="en-GB" sz="900" dirty="0">
                <a:solidFill>
                  <a:srgbClr val="000000"/>
                </a:solidFill>
                <a:latin typeface="HelveticaNeueLT Pro 55 Roman"/>
              </a:rPr>
              <a:t>+44 (0) 7708 290829</a:t>
            </a:r>
          </a:p>
        </p:txBody>
      </p:sp>
      <p:pic>
        <p:nvPicPr>
          <p:cNvPr id="3" name="Picture 5" descr="A picture containing person, clothing, smiling, posing&#10;&#10;Description automatically generated">
            <a:extLst>
              <a:ext uri="{FF2B5EF4-FFF2-40B4-BE49-F238E27FC236}">
                <a16:creationId xmlns:a16="http://schemas.microsoft.com/office/drawing/2014/main" id="{07D108D8-1E22-BAE8-4D98-24A8D2DB40E7}"/>
              </a:ext>
            </a:extLst>
          </p:cNvPr>
          <p:cNvPicPr>
            <a:picLocks noChangeAspect="1"/>
          </p:cNvPicPr>
          <p:nvPr/>
        </p:nvPicPr>
        <p:blipFill>
          <a:blip r:embed="rId10"/>
          <a:stretch>
            <a:fillRect/>
          </a:stretch>
        </p:blipFill>
        <p:spPr>
          <a:xfrm>
            <a:off x="336207" y="4932092"/>
            <a:ext cx="1011158" cy="1068867"/>
          </a:xfrm>
          <a:prstGeom prst="rect">
            <a:avLst/>
          </a:prstGeom>
        </p:spPr>
      </p:pic>
      <p:pic>
        <p:nvPicPr>
          <p:cNvPr id="6" name="Picture 5">
            <a:extLst>
              <a:ext uri="{FF2B5EF4-FFF2-40B4-BE49-F238E27FC236}">
                <a16:creationId xmlns:a16="http://schemas.microsoft.com/office/drawing/2014/main" id="{BED2D7BB-754A-2949-B648-FE26BCDB8E0B}"/>
              </a:ext>
            </a:extLst>
          </p:cNvPr>
          <p:cNvPicPr>
            <a:picLocks noChangeAspect="1"/>
          </p:cNvPicPr>
          <p:nvPr/>
        </p:nvPicPr>
        <p:blipFill>
          <a:blip r:embed="rId11"/>
          <a:stretch>
            <a:fillRect/>
          </a:stretch>
        </p:blipFill>
        <p:spPr>
          <a:xfrm>
            <a:off x="5692894" y="379450"/>
            <a:ext cx="1287143" cy="1254036"/>
          </a:xfrm>
          <a:prstGeom prst="rect">
            <a:avLst/>
          </a:prstGeom>
        </p:spPr>
      </p:pic>
      <p:sp>
        <p:nvSpPr>
          <p:cNvPr id="10" name="Rectangle 9">
            <a:extLst>
              <a:ext uri="{FF2B5EF4-FFF2-40B4-BE49-F238E27FC236}">
                <a16:creationId xmlns:a16="http://schemas.microsoft.com/office/drawing/2014/main" id="{97F533CA-5236-413B-6D34-4C014C8236A2}"/>
              </a:ext>
            </a:extLst>
          </p:cNvPr>
          <p:cNvSpPr>
            <a:spLocks noChangeAspect="1"/>
          </p:cNvSpPr>
          <p:nvPr/>
        </p:nvSpPr>
        <p:spPr>
          <a:xfrm>
            <a:off x="8473530" y="3594900"/>
            <a:ext cx="848897" cy="1131861"/>
          </a:xfrm>
          <a:prstGeom prst="rect">
            <a:avLst/>
          </a:prstGeom>
          <a:blipFill rotWithShape="1">
            <a:blip r:embed="rId12">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11" name="TextBox 10">
            <a:extLst>
              <a:ext uri="{FF2B5EF4-FFF2-40B4-BE49-F238E27FC236}">
                <a16:creationId xmlns:a16="http://schemas.microsoft.com/office/drawing/2014/main" id="{3839C378-C851-9DBD-E103-5369DE2675BD}"/>
              </a:ext>
            </a:extLst>
          </p:cNvPr>
          <p:cNvSpPr txBox="1"/>
          <p:nvPr/>
        </p:nvSpPr>
        <p:spPr>
          <a:xfrm>
            <a:off x="9424009" y="3567468"/>
            <a:ext cx="2548466" cy="1231106"/>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Keren Kelly</a:t>
            </a:r>
          </a:p>
          <a:p>
            <a:r>
              <a:rPr lang="en-US" sz="1000" b="1" dirty="0">
                <a:solidFill>
                  <a:srgbClr val="D43900"/>
                </a:solidFill>
                <a:latin typeface="HelveticaNeueLT Pro 55 Roman"/>
              </a:rPr>
              <a:t>Whole System Frameworks Manager</a:t>
            </a:r>
          </a:p>
          <a:p>
            <a:r>
              <a:rPr lang="en-US" sz="900" dirty="0">
                <a:solidFill>
                  <a:srgbClr val="454546"/>
                </a:solidFill>
                <a:latin typeface="HelveticaNeueLT Pro 55 Roman" panose="020B0604020202020204"/>
              </a:rPr>
              <a:t>You can contact me for insights and queries in relation to whole system operation and change.</a:t>
            </a:r>
          </a:p>
          <a:p>
            <a:endParaRPr lang="en-US" sz="900" dirty="0">
              <a:solidFill>
                <a:srgbClr val="454546"/>
              </a:solidFill>
              <a:latin typeface="HelveticaNeueLT Pro 55 Roman" panose="020B0604020202020204"/>
            </a:endParaRPr>
          </a:p>
          <a:p>
            <a:r>
              <a:rPr lang="en-US" sz="900" dirty="0">
                <a:solidFill>
                  <a:srgbClr val="454546"/>
                </a:solidFill>
                <a:latin typeface="HelveticaNeueLT Pro 55 Roman" panose="020B0604020202020204"/>
                <a:ea typeface="+mn-lt"/>
                <a:cs typeface="+mn-lt"/>
                <a:hlinkClick r:id="rId13"/>
              </a:rPr>
              <a:t>keren.kelly1@nationalgrideso.com</a:t>
            </a:r>
            <a:endParaRPr lang="en-US" sz="900" dirty="0">
              <a:solidFill>
                <a:srgbClr val="454546"/>
              </a:solidFill>
              <a:latin typeface="HelveticaNeueLT Pro 55 Roman" panose="020B0604020202020204"/>
              <a:ea typeface="+mn-lt"/>
              <a:cs typeface="+mn-lt"/>
            </a:endParaRPr>
          </a:p>
          <a:p>
            <a:r>
              <a:rPr lang="en-US" sz="900" dirty="0">
                <a:solidFill>
                  <a:srgbClr val="454546"/>
                </a:solidFill>
                <a:latin typeface="HelveticaNeueLT Pro 55 Roman" panose="020B0604020202020204"/>
                <a:ea typeface="+mn-lt"/>
                <a:cs typeface="+mn-lt"/>
              </a:rPr>
              <a:t>+44 (0) 7768 537 317</a:t>
            </a:r>
            <a:endParaRPr lang="en-US" dirty="0">
              <a:latin typeface="HelveticaNeueLT Pro 55 Roman" panose="020B0604020202020204"/>
            </a:endParaRPr>
          </a:p>
        </p:txBody>
      </p:sp>
      <p:sp>
        <p:nvSpPr>
          <p:cNvPr id="12" name="Rectangle 11">
            <a:extLst>
              <a:ext uri="{FF2B5EF4-FFF2-40B4-BE49-F238E27FC236}">
                <a16:creationId xmlns:a16="http://schemas.microsoft.com/office/drawing/2014/main" id="{EE1EC3CA-6D22-10C4-6B50-8EB08386FD58}"/>
              </a:ext>
            </a:extLst>
          </p:cNvPr>
          <p:cNvSpPr>
            <a:spLocks noChangeAspect="1"/>
          </p:cNvSpPr>
          <p:nvPr/>
        </p:nvSpPr>
        <p:spPr>
          <a:xfrm>
            <a:off x="8446895" y="2035928"/>
            <a:ext cx="802839" cy="1070450"/>
          </a:xfrm>
          <a:prstGeom prst="rect">
            <a:avLst/>
          </a:prstGeom>
          <a:blipFill rotWithShape="1">
            <a:blip r:embed="rId14">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0A4283F1-11FD-884F-EFB6-86E6409A7F87}"/>
              </a:ext>
            </a:extLst>
          </p:cNvPr>
          <p:cNvSpPr>
            <a:spLocks noChangeAspect="1"/>
          </p:cNvSpPr>
          <p:nvPr/>
        </p:nvSpPr>
        <p:spPr>
          <a:xfrm>
            <a:off x="404959" y="3228819"/>
            <a:ext cx="909729" cy="1212970"/>
          </a:xfrm>
          <a:prstGeom prst="rect">
            <a:avLst/>
          </a:prstGeom>
          <a:blipFill>
            <a:blip r:embed="rId15">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ectangle 13">
            <a:extLst>
              <a:ext uri="{FF2B5EF4-FFF2-40B4-BE49-F238E27FC236}">
                <a16:creationId xmlns:a16="http://schemas.microsoft.com/office/drawing/2014/main" id="{A7AED043-3D95-3E8F-7A6E-D27890B85F63}"/>
              </a:ext>
            </a:extLst>
          </p:cNvPr>
          <p:cNvSpPr>
            <a:spLocks noChangeAspect="1"/>
          </p:cNvSpPr>
          <p:nvPr/>
        </p:nvSpPr>
        <p:spPr>
          <a:xfrm>
            <a:off x="4905634" y="3541084"/>
            <a:ext cx="909728" cy="1212969"/>
          </a:xfrm>
          <a:prstGeom prst="rect">
            <a:avLst/>
          </a:prstGeom>
          <a:blipFill rotWithShape="1">
            <a:blip r:embed="rId1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5" name="TextBox 14">
            <a:extLst>
              <a:ext uri="{FF2B5EF4-FFF2-40B4-BE49-F238E27FC236}">
                <a16:creationId xmlns:a16="http://schemas.microsoft.com/office/drawing/2014/main" id="{2C900036-1B8C-46B1-589D-EEDD4E404255}"/>
              </a:ext>
            </a:extLst>
          </p:cNvPr>
          <p:cNvSpPr txBox="1"/>
          <p:nvPr/>
        </p:nvSpPr>
        <p:spPr>
          <a:xfrm>
            <a:off x="9481797" y="5053679"/>
            <a:ext cx="2548466" cy="1246495"/>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Sarah Carter</a:t>
            </a:r>
          </a:p>
          <a:p>
            <a:r>
              <a:rPr lang="en-US" sz="1000" b="1" dirty="0">
                <a:solidFill>
                  <a:srgbClr val="D43900"/>
                </a:solidFill>
                <a:latin typeface="HelveticaNeueLT Pro 55 Roman"/>
              </a:rPr>
              <a:t>Industry Code Governance Manager</a:t>
            </a:r>
          </a:p>
          <a:p>
            <a:endParaRPr lang="en-US" sz="900" b="1" dirty="0">
              <a:solidFill>
                <a:srgbClr val="D43900"/>
              </a:solidFill>
              <a:latin typeface="HelveticaNeueLT Pro 55 Roman"/>
            </a:endParaRPr>
          </a:p>
          <a:p>
            <a:r>
              <a:rPr lang="en-US" sz="900" dirty="0">
                <a:solidFill>
                  <a:srgbClr val="454546"/>
                </a:solidFill>
                <a:latin typeface="HelveticaNeueLT Pro 55 Roman" panose="020B0604020202020204"/>
              </a:rPr>
              <a:t>You can contact me for all Code Governance related queries</a:t>
            </a:r>
          </a:p>
          <a:p>
            <a:endParaRPr lang="en-US" sz="900" dirty="0">
              <a:solidFill>
                <a:srgbClr val="454546"/>
              </a:solidFill>
              <a:latin typeface="HelveticaNeueLT Pro 55 Roman" panose="020B0604020202020204"/>
            </a:endParaRPr>
          </a:p>
          <a:p>
            <a:r>
              <a:rPr lang="en-US" sz="900" dirty="0">
                <a:solidFill>
                  <a:srgbClr val="0070C0"/>
                </a:solidFill>
                <a:latin typeface="HelveticaNeueLT Pro 55 Roman" panose="020B0604020202020204"/>
                <a:ea typeface="+mn-lt"/>
                <a:cs typeface="+mn-lt"/>
                <a:hlinkClick r:id="rId17">
                  <a:extLst>
                    <a:ext uri="{A12FA001-AC4F-418D-AE19-62706E023703}">
                      <ahyp:hlinkClr xmlns:ahyp="http://schemas.microsoft.com/office/drawing/2018/hyperlinkcolor" val="tx"/>
                    </a:ext>
                  </a:extLst>
                </a:hlinkClick>
              </a:rPr>
              <a:t>sarah.carter@nationalgrideso.com</a:t>
            </a:r>
            <a:endParaRPr lang="en-US" sz="900" dirty="0">
              <a:solidFill>
                <a:srgbClr val="0070C0"/>
              </a:solidFill>
              <a:latin typeface="HelveticaNeueLT Pro 55 Roman" panose="020B0604020202020204"/>
              <a:ea typeface="+mn-lt"/>
              <a:cs typeface="+mn-lt"/>
            </a:endParaRPr>
          </a:p>
          <a:p>
            <a:r>
              <a:rPr lang="en-US" sz="900" dirty="0">
                <a:solidFill>
                  <a:srgbClr val="454546"/>
                </a:solidFill>
                <a:latin typeface="HelveticaNeueLT Pro 55 Roman" panose="020B0604020202020204"/>
                <a:ea typeface="+mn-lt"/>
                <a:cs typeface="+mn-lt"/>
              </a:rPr>
              <a:t>+44 (0) 7751744315</a:t>
            </a:r>
          </a:p>
        </p:txBody>
      </p:sp>
      <p:sp>
        <p:nvSpPr>
          <p:cNvPr id="16" name="Rectangle 15">
            <a:extLst>
              <a:ext uri="{FF2B5EF4-FFF2-40B4-BE49-F238E27FC236}">
                <a16:creationId xmlns:a16="http://schemas.microsoft.com/office/drawing/2014/main" id="{4ABFE369-4F7E-5EAD-22C5-6EA6B5ADCE67}"/>
              </a:ext>
            </a:extLst>
          </p:cNvPr>
          <p:cNvSpPr>
            <a:spLocks noChangeAspect="1"/>
          </p:cNvSpPr>
          <p:nvPr/>
        </p:nvSpPr>
        <p:spPr>
          <a:xfrm>
            <a:off x="8500394" y="5110995"/>
            <a:ext cx="848897" cy="1131861"/>
          </a:xfrm>
          <a:prstGeom prst="rect">
            <a:avLst/>
          </a:prstGeom>
          <a:blipFill rotWithShape="1">
            <a:blip r:embed="rId18">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7" name="Rectangle 16">
            <a:extLst>
              <a:ext uri="{FF2B5EF4-FFF2-40B4-BE49-F238E27FC236}">
                <a16:creationId xmlns:a16="http://schemas.microsoft.com/office/drawing/2014/main" id="{7C787E3C-407B-9737-4466-8259B099F359}"/>
              </a:ext>
            </a:extLst>
          </p:cNvPr>
          <p:cNvSpPr>
            <a:spLocks noChangeAspect="1"/>
          </p:cNvSpPr>
          <p:nvPr/>
        </p:nvSpPr>
        <p:spPr>
          <a:xfrm>
            <a:off x="4899349" y="5055144"/>
            <a:ext cx="967012" cy="1289347"/>
          </a:xfrm>
          <a:prstGeom prst="rect">
            <a:avLst/>
          </a:prstGeom>
          <a:blipFill>
            <a:blip r:embed="rId19">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9" name="TextBox 18">
            <a:extLst>
              <a:ext uri="{FF2B5EF4-FFF2-40B4-BE49-F238E27FC236}">
                <a16:creationId xmlns:a16="http://schemas.microsoft.com/office/drawing/2014/main" id="{B5684EDA-0DF1-8BF1-2960-07C126FA1508}"/>
              </a:ext>
            </a:extLst>
          </p:cNvPr>
          <p:cNvSpPr txBox="1"/>
          <p:nvPr/>
        </p:nvSpPr>
        <p:spPr>
          <a:xfrm>
            <a:off x="5897452" y="5053679"/>
            <a:ext cx="2470436" cy="1384995"/>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Louise Trodden</a:t>
            </a:r>
          </a:p>
          <a:p>
            <a:r>
              <a:rPr lang="en-US" sz="1000" b="1" dirty="0">
                <a:solidFill>
                  <a:srgbClr val="D43900"/>
                </a:solidFill>
                <a:latin typeface="HelveticaNeueLT Pro 55 Roman"/>
              </a:rPr>
              <a:t>European Frameworks Manager</a:t>
            </a:r>
          </a:p>
          <a:p>
            <a:endParaRPr lang="en-US" sz="900" b="1" dirty="0">
              <a:solidFill>
                <a:srgbClr val="D43900"/>
              </a:solidFill>
              <a:latin typeface="HelveticaNeueLT Pro 55 Roman"/>
            </a:endParaRPr>
          </a:p>
          <a:p>
            <a:r>
              <a:rPr lang="en-US" sz="900" dirty="0">
                <a:solidFill>
                  <a:srgbClr val="454546"/>
                </a:solidFill>
                <a:latin typeface="HelveticaNeueLT Pro 55 Roman" panose="020B0604020202020204"/>
              </a:rPr>
              <a:t>You can contact me for retained EU law compliance , Clean Energy Package queries, Interconnector related queries and C16</a:t>
            </a:r>
          </a:p>
          <a:p>
            <a:endParaRPr lang="en-US" sz="900" dirty="0">
              <a:solidFill>
                <a:srgbClr val="454546"/>
              </a:solidFill>
              <a:latin typeface="HelveticaNeueLT Pro 55 Roman" panose="020B0604020202020204"/>
            </a:endParaRPr>
          </a:p>
          <a:p>
            <a:r>
              <a:rPr lang="en-GB" sz="900" dirty="0">
                <a:solidFill>
                  <a:srgbClr val="000000"/>
                </a:solidFill>
                <a:latin typeface="HelveticaNeueLT Pro 55 Roman"/>
                <a:hlinkClick r:id="rId20"/>
              </a:rPr>
              <a:t>louise.trodden@nationalgrideso.com</a:t>
            </a:r>
            <a:endParaRPr lang="en-GB" sz="900" dirty="0">
              <a:solidFill>
                <a:srgbClr val="000000"/>
              </a:solidFill>
              <a:latin typeface="HelveticaNeueLT Pro 55 Roman"/>
            </a:endParaRPr>
          </a:p>
          <a:p>
            <a:r>
              <a:rPr lang="en-GB" sz="900" dirty="0">
                <a:solidFill>
                  <a:srgbClr val="000000"/>
                </a:solidFill>
                <a:latin typeface="HelveticaNeueLT Pro 55 Roman"/>
              </a:rPr>
              <a:t>+44 (0) 7866 165538</a:t>
            </a:r>
          </a:p>
        </p:txBody>
      </p:sp>
    </p:spTree>
    <p:extLst>
      <p:ext uri="{BB962C8B-B14F-4D97-AF65-F5344CB8AC3E}">
        <p14:creationId xmlns:p14="http://schemas.microsoft.com/office/powerpoint/2010/main" val="777288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2000"/>
            <a:ext cx="5043199" cy="637747"/>
          </a:xfrm>
        </p:spPr>
        <p:txBody>
          <a:bodyPr/>
          <a:lstStyle/>
          <a:p>
            <a:r>
              <a:rPr lang="en-GB"/>
              <a:t>Market Requirements</a:t>
            </a:r>
          </a:p>
        </p:txBody>
      </p:sp>
      <p:sp>
        <p:nvSpPr>
          <p:cNvPr id="6" name="Text Placeholder 5">
            <a:extLst>
              <a:ext uri="{FF2B5EF4-FFF2-40B4-BE49-F238E27FC236}">
                <a16:creationId xmlns:a16="http://schemas.microsoft.com/office/drawing/2014/main" id="{560B996F-46DE-45BB-87D9-FDBB5AE06AC4}"/>
              </a:ext>
            </a:extLst>
          </p:cNvPr>
          <p:cNvSpPr>
            <a:spLocks noGrp="1"/>
          </p:cNvSpPr>
          <p:nvPr>
            <p:ph type="body" sz="quarter" idx="12"/>
          </p:nvPr>
        </p:nvSpPr>
        <p:spPr>
          <a:xfrm>
            <a:off x="429689" y="891408"/>
            <a:ext cx="4140445" cy="3570356"/>
          </a:xfrm>
          <a:solidFill>
            <a:srgbClr val="FFBF22">
              <a:alpha val="50196"/>
            </a:srgbClr>
          </a:solidFill>
          <a:ln>
            <a:noFill/>
          </a:ln>
        </p:spPr>
        <p:txBody>
          <a:bodyPr lIns="91440" tIns="45720" rIns="91440" bIns="45720" numCol="1" anchor="t"/>
          <a:lstStyle/>
          <a:p>
            <a:r>
              <a:rPr lang="en-GB" sz="1000">
                <a:latin typeface="HelveticaNeueLT Pro 55 Roman"/>
              </a:rPr>
              <a:t>The Market Requirements team lead across National Control, Markets and Networks in developing the ESO’s operational strategy for within season and season ahead. </a:t>
            </a:r>
            <a:endParaRPr lang="en-GB" sz="1000"/>
          </a:p>
          <a:p>
            <a:r>
              <a:rPr lang="en-GB" sz="1000">
                <a:latin typeface="HelveticaNeueLT Pro 55 Roman"/>
              </a:rPr>
              <a:t>We ensure delivery of mitigations to manage any emerging system risks to make sure the ESO’s control room has the tools in place to balance the national supply and demand of electricity second by second, as efficiently and cost effectively as possible. </a:t>
            </a:r>
            <a:endParaRPr lang="en-GB" sz="1000"/>
          </a:p>
          <a:p>
            <a:r>
              <a:rPr lang="en-GB" sz="1000">
                <a:latin typeface="HelveticaNeueLT Pro 55 Roman"/>
              </a:rPr>
              <a:t>We play a critical role in supporting our market development, design and delivery activities, working closely with the ESO’s Networks and National Control teams in support of our ESO ambitions to enable zero carbon system operation and competition everywhere. </a:t>
            </a:r>
            <a:endParaRPr lang="en-GB" sz="1000"/>
          </a:p>
          <a:p>
            <a:r>
              <a:rPr lang="en-GB" sz="1000">
                <a:latin typeface="HelveticaNeueLT Pro 55 Roman"/>
              </a:rPr>
              <a:t>The Market Requirements team create models and conduct complex risk analysis with a core focus on frequency risks and controls and assessment of electricity balancing services. This results in insights to inform and support high quality engagement with stakeholders at all levels across government, regulator and industry. The team is accountable for the procurement of our frequency services, from requirement setting to assessment, including running our daily auctions. </a:t>
            </a:r>
          </a:p>
        </p:txBody>
      </p:sp>
      <p:sp>
        <p:nvSpPr>
          <p:cNvPr id="4" name="Text Placeholder 5">
            <a:extLst>
              <a:ext uri="{FF2B5EF4-FFF2-40B4-BE49-F238E27FC236}">
                <a16:creationId xmlns:a16="http://schemas.microsoft.com/office/drawing/2014/main" id="{68084E2A-F4E2-4C66-80F1-38C95B10AC69}"/>
              </a:ext>
            </a:extLst>
          </p:cNvPr>
          <p:cNvSpPr txBox="1">
            <a:spLocks/>
          </p:cNvSpPr>
          <p:nvPr/>
        </p:nvSpPr>
        <p:spPr>
          <a:xfrm>
            <a:off x="7197077" y="1021760"/>
            <a:ext cx="3061525" cy="820694"/>
          </a:xfrm>
          <a:prstGeom prst="rect">
            <a:avLst/>
          </a:prstGeom>
          <a:ln>
            <a:noFill/>
          </a:ln>
        </p:spPr>
        <p:txBody>
          <a:bodyPr lIns="91440" tIns="45720" rIns="91440" bIns="45720" numCol="1" anchor="t"/>
          <a:lstStyle>
            <a:lvl1pPr marL="0" indent="0" algn="l" defTabSz="914377" rtl="0" eaLnBrk="1" latinLnBrk="0" hangingPunct="1">
              <a:lnSpc>
                <a:spcPct val="90000"/>
              </a:lnSpc>
              <a:spcBef>
                <a:spcPts val="1000"/>
              </a:spcBef>
              <a:buFont typeface="Arial" panose="020B0604020202020204" pitchFamily="34" charset="0"/>
              <a:buNone/>
              <a:defRPr sz="900" b="0" i="0" kern="1200">
                <a:solidFill>
                  <a:srgbClr val="454546"/>
                </a:solidFill>
                <a:latin typeface="HelveticaNeueLT Pro 55 Roman" panose="020B0604020202020204" pitchFamily="34"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1400" b="0" i="0" kern="1200">
                <a:ln>
                  <a:noFill/>
                </a:ln>
                <a:solidFill>
                  <a:srgbClr val="E8BC28"/>
                </a:solidFill>
                <a:latin typeface="HelveticaNeueLT Std Lt" panose="020B0403020202020204" pitchFamily="34" charset="0"/>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b="0" i="0" kern="1200">
                <a:solidFill>
                  <a:srgbClr val="E8BC28"/>
                </a:solidFill>
                <a:latin typeface="HelveticaNeueLT Std Lt" panose="020B0403020202020204" pitchFamily="34" charset="0"/>
                <a:ea typeface="+mn-ea"/>
                <a:cs typeface="+mn-cs"/>
              </a:defRPr>
            </a:lvl4pPr>
            <a:lvl5pPr marL="1828755" indent="0" algn="l" defTabSz="914377" rtl="0" eaLnBrk="1" latinLnBrk="0" hangingPunct="1">
              <a:lnSpc>
                <a:spcPct val="90000"/>
              </a:lnSpc>
              <a:spcBef>
                <a:spcPts val="500"/>
              </a:spcBef>
              <a:buFont typeface="Arial" panose="020B0604020202020204" pitchFamily="34" charset="0"/>
              <a:buNone/>
              <a:defRPr sz="1800" b="0" i="0" kern="1200">
                <a:solidFill>
                  <a:schemeClr val="tx1"/>
                </a:solidFill>
                <a:latin typeface="HelveticaNeueLT Std Thin" panose="020B0403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00" b="1">
                <a:solidFill>
                  <a:srgbClr val="D43900"/>
                </a:solidFill>
                <a:latin typeface="HelveticaNeueLT Pro 55 Roman"/>
              </a:rPr>
              <a:t>Cathy Fraser</a:t>
            </a:r>
          </a:p>
          <a:p>
            <a:pPr>
              <a:lnSpc>
                <a:spcPct val="100000"/>
              </a:lnSpc>
              <a:spcBef>
                <a:spcPts val="0"/>
              </a:spcBef>
            </a:pPr>
            <a:r>
              <a:rPr lang="en-US" sz="1000" b="1">
                <a:solidFill>
                  <a:srgbClr val="D43900"/>
                </a:solidFill>
                <a:latin typeface="HelveticaNeueLT Pro 55 Roman"/>
              </a:rPr>
              <a:t>Head of Market Requirements</a:t>
            </a:r>
            <a:endParaRPr lang="en-US" sz="1000">
              <a:solidFill>
                <a:srgbClr val="D43900"/>
              </a:solidFill>
              <a:latin typeface="HelveticaNeueLT Pro 55 Roman"/>
            </a:endParaRPr>
          </a:p>
          <a:p>
            <a:pPr>
              <a:lnSpc>
                <a:spcPct val="100000"/>
              </a:lnSpc>
              <a:spcBef>
                <a:spcPts val="0"/>
              </a:spcBef>
            </a:pPr>
            <a:endParaRPr lang="en-US">
              <a:latin typeface="HelveticaNeueLT Pro 55 Roman"/>
            </a:endParaRPr>
          </a:p>
          <a:p>
            <a:pPr>
              <a:lnSpc>
                <a:spcPct val="100000"/>
              </a:lnSpc>
              <a:spcBef>
                <a:spcPts val="0"/>
              </a:spcBef>
            </a:pPr>
            <a:r>
              <a:rPr lang="en-US">
                <a:latin typeface="HelveticaNeueLT Pro 55 Roman"/>
              </a:rPr>
              <a:t>Leads the Market Requirements team </a:t>
            </a:r>
          </a:p>
          <a:p>
            <a:pPr>
              <a:lnSpc>
                <a:spcPct val="100000"/>
              </a:lnSpc>
              <a:spcBef>
                <a:spcPts val="0"/>
              </a:spcBef>
            </a:pPr>
            <a:r>
              <a:rPr lang="en-US">
                <a:latin typeface="HelveticaNeueLT Pro 55 Roman"/>
              </a:rPr>
              <a:t> </a:t>
            </a:r>
          </a:p>
          <a:p>
            <a:pPr>
              <a:lnSpc>
                <a:spcPct val="100000"/>
              </a:lnSpc>
              <a:spcBef>
                <a:spcPts val="0"/>
              </a:spcBef>
            </a:pPr>
            <a:r>
              <a:rPr lang="en-GB">
                <a:hlinkClick r:id="rId2"/>
              </a:rPr>
              <a:t>cathy.fraser@nationalgrideso.com</a:t>
            </a:r>
            <a:r>
              <a:rPr lang="en-GB"/>
              <a:t> </a:t>
            </a:r>
          </a:p>
          <a:p>
            <a:pPr>
              <a:lnSpc>
                <a:spcPct val="100000"/>
              </a:lnSpc>
              <a:spcBef>
                <a:spcPts val="0"/>
              </a:spcBef>
            </a:pPr>
            <a:r>
              <a:rPr lang="en-US"/>
              <a:t>+44 (0) 7973 677997</a:t>
            </a:r>
          </a:p>
        </p:txBody>
      </p:sp>
      <p:sp>
        <p:nvSpPr>
          <p:cNvPr id="8" name="TextBox 7">
            <a:extLst>
              <a:ext uri="{FF2B5EF4-FFF2-40B4-BE49-F238E27FC236}">
                <a16:creationId xmlns:a16="http://schemas.microsoft.com/office/drawing/2014/main" id="{25D4158F-5622-4D44-99D3-EAD231AB32A3}"/>
              </a:ext>
            </a:extLst>
          </p:cNvPr>
          <p:cNvSpPr txBox="1"/>
          <p:nvPr/>
        </p:nvSpPr>
        <p:spPr>
          <a:xfrm>
            <a:off x="5847540" y="4076440"/>
            <a:ext cx="2389810" cy="1400383"/>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Russell Woodman</a:t>
            </a:r>
          </a:p>
          <a:p>
            <a:r>
              <a:rPr lang="en-US" sz="1000" b="1" dirty="0">
                <a:solidFill>
                  <a:srgbClr val="D43900"/>
                </a:solidFill>
                <a:latin typeface="HelveticaNeueLT Pro 55 Roman"/>
              </a:rPr>
              <a:t>Short Term Operability Manager (Interim)</a:t>
            </a:r>
          </a:p>
          <a:p>
            <a:endParaRPr lang="en-US" sz="1000" b="1" dirty="0">
              <a:solidFill>
                <a:srgbClr val="D43900"/>
              </a:solidFill>
              <a:latin typeface="HelveticaNeueLT Pro 55 Roman"/>
            </a:endParaRPr>
          </a:p>
          <a:p>
            <a:r>
              <a:rPr lang="en-US" sz="900" dirty="0">
                <a:solidFill>
                  <a:srgbClr val="454546"/>
                </a:solidFill>
                <a:latin typeface="HelveticaNeueLT Pro 55 Roman" panose="020B0604020202020204"/>
              </a:rPr>
              <a:t>You can contact me about any operability issues within season and season ahead. </a:t>
            </a:r>
          </a:p>
          <a:p>
            <a:endParaRPr lang="en-US" sz="900" dirty="0">
              <a:solidFill>
                <a:srgbClr val="454546"/>
              </a:solidFill>
              <a:latin typeface="HelveticaNeueLT Pro 55 Roman" panose="020B0604020202020204"/>
              <a:hlinkClick r:id="rId3">
                <a:extLst>
                  <a:ext uri="{A12FA001-AC4F-418D-AE19-62706E023703}">
                    <ahyp:hlinkClr xmlns:ahyp="http://schemas.microsoft.com/office/drawing/2018/hyperlinkcolor" val="tx"/>
                  </a:ext>
                </a:extLst>
              </a:hlinkClick>
            </a:endParaRPr>
          </a:p>
          <a:p>
            <a:r>
              <a:rPr lang="en-US" sz="900" dirty="0">
                <a:solidFill>
                  <a:schemeClr val="accent5">
                    <a:lumMod val="75000"/>
                  </a:schemeClr>
                </a:solidFill>
                <a:latin typeface="HelveticaNeueLT Pro 55 Roman" panose="020B0604020202020204"/>
                <a:hlinkClick r:id="rId3">
                  <a:extLst>
                    <a:ext uri="{A12FA001-AC4F-418D-AE19-62706E023703}">
                      <ahyp:hlinkClr xmlns:ahyp="http://schemas.microsoft.com/office/drawing/2018/hyperlinkcolor" val="tx"/>
                    </a:ext>
                  </a:extLst>
                </a:hlinkClick>
              </a:rPr>
              <a:t>russell.woodman@nationalgrid.com </a:t>
            </a:r>
          </a:p>
          <a:p>
            <a:endParaRPr lang="en-US" sz="900" dirty="0">
              <a:solidFill>
                <a:srgbClr val="454546"/>
              </a:solidFill>
              <a:latin typeface="HelveticaNeueLT Pro 55 Roman" panose="020B0604020202020204"/>
              <a:hlinkClick r:id="rId3">
                <a:extLst>
                  <a:ext uri="{A12FA001-AC4F-418D-AE19-62706E023703}">
                    <ahyp:hlinkClr xmlns:ahyp="http://schemas.microsoft.com/office/drawing/2018/hyperlinkcolor" val="tx"/>
                  </a:ext>
                </a:extLst>
              </a:hlinkClick>
            </a:endParaRPr>
          </a:p>
        </p:txBody>
      </p:sp>
      <p:sp>
        <p:nvSpPr>
          <p:cNvPr id="9" name="TextBox 8">
            <a:extLst>
              <a:ext uri="{FF2B5EF4-FFF2-40B4-BE49-F238E27FC236}">
                <a16:creationId xmlns:a16="http://schemas.microsoft.com/office/drawing/2014/main" id="{1BD27885-9C54-48CE-A65D-AE49A2C72C41}"/>
              </a:ext>
            </a:extLst>
          </p:cNvPr>
          <p:cNvSpPr txBox="1"/>
          <p:nvPr/>
        </p:nvSpPr>
        <p:spPr>
          <a:xfrm>
            <a:off x="5704416" y="2474893"/>
            <a:ext cx="2929203" cy="124649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Qi Zhong</a:t>
            </a:r>
          </a:p>
          <a:p>
            <a:r>
              <a:rPr lang="en-US" sz="1000" b="1">
                <a:solidFill>
                  <a:srgbClr val="D43900"/>
                </a:solidFill>
                <a:latin typeface="HelveticaNeueLT Pro 55 Roman"/>
              </a:rPr>
              <a:t>Frequency Risk &amp; Modelling Manager</a:t>
            </a:r>
          </a:p>
          <a:p>
            <a:endParaRPr lang="en-US" sz="1000" b="1">
              <a:solidFill>
                <a:srgbClr val="D43900"/>
              </a:solidFill>
              <a:latin typeface="HelveticaNeueLT Pro 55 Roman"/>
            </a:endParaRPr>
          </a:p>
          <a:p>
            <a:r>
              <a:rPr lang="en-US" sz="900">
                <a:solidFill>
                  <a:srgbClr val="454546"/>
                </a:solidFill>
                <a:latin typeface="HelveticaNeueLT Pro 55 Roman" panose="020B0604020202020204"/>
              </a:rPr>
              <a:t>You can contact me about FRCR Policy and ESO response and reserve requirement settings.</a:t>
            </a:r>
          </a:p>
          <a:p>
            <a:endParaRPr lang="en-GB" sz="900">
              <a:latin typeface="HelveticaNeueLT Pro 55 Roman" panose="020B0604020202020204"/>
              <a:hlinkClick r:id="rId3"/>
            </a:endParaRPr>
          </a:p>
          <a:p>
            <a:r>
              <a:rPr lang="en-GB" sz="900" err="1">
                <a:latin typeface="HelveticaNeueLT Pro 55 Roman" panose="020B0604020202020204"/>
                <a:hlinkClick r:id="rId3"/>
              </a:rPr>
              <a:t>qi.zhong@nationalgrideso,com</a:t>
            </a:r>
            <a:r>
              <a:rPr lang="en-GB" sz="900">
                <a:latin typeface="HelveticaNeueLT Pro 55 Roman" panose="020B0604020202020204"/>
              </a:rPr>
              <a:t> </a:t>
            </a:r>
          </a:p>
          <a:p>
            <a:r>
              <a:rPr lang="en-US" sz="900">
                <a:solidFill>
                  <a:srgbClr val="454546"/>
                </a:solidFill>
                <a:latin typeface="HelveticaNeueLT Pro 55 Roman" panose="020B0604020202020204"/>
              </a:rPr>
              <a:t>+44 (0) 7970 144 916</a:t>
            </a:r>
          </a:p>
        </p:txBody>
      </p:sp>
      <p:sp>
        <p:nvSpPr>
          <p:cNvPr id="10" name="TextBox 9">
            <a:extLst>
              <a:ext uri="{FF2B5EF4-FFF2-40B4-BE49-F238E27FC236}">
                <a16:creationId xmlns:a16="http://schemas.microsoft.com/office/drawing/2014/main" id="{78C7308D-3264-494B-9304-F8E0A3E7E730}"/>
              </a:ext>
            </a:extLst>
          </p:cNvPr>
          <p:cNvSpPr txBox="1"/>
          <p:nvPr/>
        </p:nvSpPr>
        <p:spPr>
          <a:xfrm>
            <a:off x="9372608" y="2474893"/>
            <a:ext cx="2929203" cy="1246495"/>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Nigel Swan</a:t>
            </a:r>
            <a:endParaRPr lang="en-US"/>
          </a:p>
          <a:p>
            <a:r>
              <a:rPr lang="en-US" sz="1000" b="1">
                <a:solidFill>
                  <a:srgbClr val="D43900"/>
                </a:solidFill>
                <a:latin typeface="HelveticaNeueLT Pro 55 Roman"/>
              </a:rPr>
              <a:t>Balancing Services </a:t>
            </a:r>
            <a:r>
              <a:rPr lang="en-US" sz="1000" b="1" err="1">
                <a:solidFill>
                  <a:srgbClr val="D43900"/>
                </a:solidFill>
                <a:latin typeface="HelveticaNeueLT Pro 55 Roman"/>
              </a:rPr>
              <a:t>Optimisation</a:t>
            </a:r>
            <a:r>
              <a:rPr lang="en-US" sz="1000" b="1">
                <a:solidFill>
                  <a:srgbClr val="D43900"/>
                </a:solidFill>
                <a:latin typeface="HelveticaNeueLT Pro 55 Roman"/>
              </a:rPr>
              <a:t> Manager</a:t>
            </a:r>
          </a:p>
          <a:p>
            <a:endParaRPr lang="en-US" sz="1000" b="1">
              <a:solidFill>
                <a:srgbClr val="D43900"/>
              </a:solidFill>
              <a:latin typeface="HelveticaNeueLT Pro 55 Roman"/>
            </a:endParaRPr>
          </a:p>
          <a:p>
            <a:r>
              <a:rPr lang="en-US" sz="900">
                <a:solidFill>
                  <a:srgbClr val="454546"/>
                </a:solidFill>
                <a:latin typeface="HelveticaNeueLT Pro 55 Roman" panose="020B0604020202020204"/>
                <a:cs typeface="Segoe UI"/>
              </a:rPr>
              <a:t>You can contact my team about procurement of ancillary services</a:t>
            </a:r>
          </a:p>
          <a:p>
            <a:endParaRPr lang="en-US" sz="900">
              <a:solidFill>
                <a:srgbClr val="454546"/>
              </a:solidFill>
              <a:latin typeface="HelveticaNeueLT Pro 55 Roman" panose="020B0604020202020204"/>
              <a:cs typeface="Segoe UI"/>
            </a:endParaRPr>
          </a:p>
          <a:p>
            <a:r>
              <a:rPr lang="en-US" sz="900">
                <a:latin typeface="HelveticaNeueLT Pro 55 Roman" panose="020B0604020202020204"/>
                <a:ea typeface="+mn-lt"/>
                <a:cs typeface="+mn-lt"/>
                <a:hlinkClick r:id="rId4"/>
              </a:rPr>
              <a:t>box.ancillaryassessment@nationalgrideso.com</a:t>
            </a:r>
            <a:endParaRPr lang="en-US">
              <a:latin typeface="HelveticaNeueLT Pro 55 Roman" panose="020B0604020202020204"/>
              <a:ea typeface="+mn-lt"/>
              <a:cs typeface="+mn-lt"/>
            </a:endParaRPr>
          </a:p>
          <a:p>
            <a:endParaRPr lang="en-US" sz="900">
              <a:cs typeface="Calibri"/>
            </a:endParaRPr>
          </a:p>
        </p:txBody>
      </p:sp>
      <p:sp>
        <p:nvSpPr>
          <p:cNvPr id="11" name="TextBox 10">
            <a:extLst>
              <a:ext uri="{FF2B5EF4-FFF2-40B4-BE49-F238E27FC236}">
                <a16:creationId xmlns:a16="http://schemas.microsoft.com/office/drawing/2014/main" id="{97556BFC-2EAA-40D7-B512-564725E3CFBA}"/>
              </a:ext>
            </a:extLst>
          </p:cNvPr>
          <p:cNvSpPr txBox="1"/>
          <p:nvPr/>
        </p:nvSpPr>
        <p:spPr>
          <a:xfrm>
            <a:off x="9492472" y="3937941"/>
            <a:ext cx="2689473" cy="1523494"/>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Mike Coldwell</a:t>
            </a:r>
          </a:p>
          <a:p>
            <a:r>
              <a:rPr lang="en-US" sz="1000" b="1">
                <a:solidFill>
                  <a:srgbClr val="D43900"/>
                </a:solidFill>
                <a:latin typeface="HelveticaNeueLT Pro 55 Roman"/>
              </a:rPr>
              <a:t>Market Requirements Future Design &amp; Development Manager</a:t>
            </a:r>
          </a:p>
          <a:p>
            <a:endParaRPr lang="en-US" sz="900">
              <a:solidFill>
                <a:srgbClr val="454546"/>
              </a:solidFill>
              <a:latin typeface="HelveticaNeueLT Pro 55 Roman" panose="020B0604020202020204"/>
            </a:endParaRPr>
          </a:p>
          <a:p>
            <a:r>
              <a:rPr lang="en-US" sz="900">
                <a:solidFill>
                  <a:srgbClr val="454546"/>
                </a:solidFill>
                <a:latin typeface="HelveticaNeueLT Pro 55 Roman" panose="020B0604020202020204"/>
              </a:rPr>
              <a:t>You can contact me about technical and procurement design of new ancillary services.</a:t>
            </a:r>
          </a:p>
          <a:p>
            <a:endParaRPr lang="en-US" sz="900">
              <a:solidFill>
                <a:srgbClr val="454546"/>
              </a:solidFill>
              <a:latin typeface="HelveticaNeueLT Pro 55 Roman" panose="020B0604020202020204"/>
            </a:endParaRPr>
          </a:p>
          <a:p>
            <a:r>
              <a:rPr lang="en-GB" sz="900">
                <a:latin typeface="HelveticaNeueLT Pro 55 Roman" panose="020B0604020202020204"/>
                <a:ea typeface="+mn-lt"/>
                <a:cs typeface="+mn-lt"/>
                <a:hlinkClick r:id="rId5"/>
              </a:rPr>
              <a:t>box.futureofbalancingservices@nationalgrideso.com</a:t>
            </a:r>
            <a:endParaRPr lang="en-GB">
              <a:latin typeface="HelveticaNeueLT Pro 55 Roman" panose="020B0604020202020204"/>
              <a:ea typeface="+mn-lt"/>
              <a:cs typeface="+mn-lt"/>
              <a:hlinkClick r:id="rId5"/>
            </a:endParaRPr>
          </a:p>
          <a:p>
            <a:endParaRPr lang="en-US" sz="900">
              <a:solidFill>
                <a:srgbClr val="454546"/>
              </a:solidFill>
              <a:highlight>
                <a:srgbClr val="FFFF00"/>
              </a:highlight>
              <a:latin typeface="HelveticaNeueLT Pro 55 Roman" panose="020B0604020202020204"/>
            </a:endParaRPr>
          </a:p>
        </p:txBody>
      </p:sp>
      <p:pic>
        <p:nvPicPr>
          <p:cNvPr id="12" name="Picture 11" descr="A close-up of a person&#10;&#10;Description automatically generated">
            <a:extLst>
              <a:ext uri="{FF2B5EF4-FFF2-40B4-BE49-F238E27FC236}">
                <a16:creationId xmlns:a16="http://schemas.microsoft.com/office/drawing/2014/main" id="{49DAA16D-9915-428E-B26E-3990D8E57F14}"/>
              </a:ext>
            </a:extLst>
          </p:cNvPr>
          <p:cNvPicPr>
            <a:picLocks noChangeAspect="1"/>
          </p:cNvPicPr>
          <p:nvPr/>
        </p:nvPicPr>
        <p:blipFill>
          <a:blip r:embed="rId6"/>
          <a:stretch>
            <a:fillRect/>
          </a:stretch>
        </p:blipFill>
        <p:spPr>
          <a:xfrm>
            <a:off x="4679705" y="2463064"/>
            <a:ext cx="999805" cy="999805"/>
          </a:xfrm>
          <a:prstGeom prst="rect">
            <a:avLst/>
          </a:prstGeom>
        </p:spPr>
      </p:pic>
      <p:pic>
        <p:nvPicPr>
          <p:cNvPr id="14" name="Picture 14">
            <a:extLst>
              <a:ext uri="{FF2B5EF4-FFF2-40B4-BE49-F238E27FC236}">
                <a16:creationId xmlns:a16="http://schemas.microsoft.com/office/drawing/2014/main" id="{2E7F3CCD-9C1F-DA8C-8B78-D03647331A16}"/>
              </a:ext>
            </a:extLst>
          </p:cNvPr>
          <p:cNvPicPr>
            <a:picLocks noChangeAspect="1"/>
          </p:cNvPicPr>
          <p:nvPr/>
        </p:nvPicPr>
        <p:blipFill>
          <a:blip r:embed="rId7"/>
          <a:stretch>
            <a:fillRect/>
          </a:stretch>
        </p:blipFill>
        <p:spPr>
          <a:xfrm>
            <a:off x="8457198" y="3974963"/>
            <a:ext cx="915409" cy="907755"/>
          </a:xfrm>
          <a:prstGeom prst="rect">
            <a:avLst/>
          </a:prstGeom>
        </p:spPr>
      </p:pic>
      <p:pic>
        <p:nvPicPr>
          <p:cNvPr id="7" name="Picture 6" descr="A person wearing glasses and a black shirt&#10;&#10;Description automatically generated">
            <a:extLst>
              <a:ext uri="{FF2B5EF4-FFF2-40B4-BE49-F238E27FC236}">
                <a16:creationId xmlns:a16="http://schemas.microsoft.com/office/drawing/2014/main" id="{E4B44A92-33AC-4155-0483-6B1899B59A61}"/>
              </a:ext>
            </a:extLst>
          </p:cNvPr>
          <p:cNvPicPr>
            <a:picLocks noChangeAspect="1"/>
          </p:cNvPicPr>
          <p:nvPr/>
        </p:nvPicPr>
        <p:blipFill rotWithShape="1">
          <a:blip r:embed="rId8"/>
          <a:srcRect r="7508"/>
          <a:stretch/>
        </p:blipFill>
        <p:spPr>
          <a:xfrm>
            <a:off x="6221867" y="911113"/>
            <a:ext cx="963648" cy="1246495"/>
          </a:xfrm>
          <a:prstGeom prst="rect">
            <a:avLst/>
          </a:prstGeom>
        </p:spPr>
      </p:pic>
      <p:sp>
        <p:nvSpPr>
          <p:cNvPr id="13" name="Rectangle 12">
            <a:extLst>
              <a:ext uri="{FF2B5EF4-FFF2-40B4-BE49-F238E27FC236}">
                <a16:creationId xmlns:a16="http://schemas.microsoft.com/office/drawing/2014/main" id="{5FEFC732-EEA5-79DB-31C1-4F5C08802E7D}"/>
              </a:ext>
            </a:extLst>
          </p:cNvPr>
          <p:cNvSpPr>
            <a:spLocks noChangeAspect="1"/>
          </p:cNvSpPr>
          <p:nvPr/>
        </p:nvSpPr>
        <p:spPr>
          <a:xfrm>
            <a:off x="8509241" y="2492291"/>
            <a:ext cx="825491" cy="1100654"/>
          </a:xfrm>
          <a:prstGeom prst="rect">
            <a:avLst/>
          </a:prstGeom>
          <a:blipFill rotWithShape="1">
            <a:blip r:embed="rId9">
              <a:extLst>
                <a:ext uri="{28A0092B-C50C-407E-A947-70E740481C1C}">
                  <a14:useLocalDpi xmlns:a14="http://schemas.microsoft.com/office/drawing/2010/main" val="0"/>
                </a:ext>
              </a:extLst>
            </a:blip>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en-GB"/>
          </a:p>
        </p:txBody>
      </p:sp>
      <p:sp>
        <p:nvSpPr>
          <p:cNvPr id="3" name="Oval 2" descr="Russell Woodman">
            <a:extLst>
              <a:ext uri="{FF2B5EF4-FFF2-40B4-BE49-F238E27FC236}">
                <a16:creationId xmlns:a16="http://schemas.microsoft.com/office/drawing/2014/main" id="{EC47490A-B397-28DF-F2CC-01445BFA4985}"/>
              </a:ext>
            </a:extLst>
          </p:cNvPr>
          <p:cNvSpPr/>
          <p:nvPr/>
        </p:nvSpPr>
        <p:spPr>
          <a:xfrm>
            <a:off x="4689659" y="3899949"/>
            <a:ext cx="1047957" cy="907756"/>
          </a:xfrm>
          <a:prstGeom prst="ellipse">
            <a:avLst/>
          </a:prstGeom>
          <a:blipFill>
            <a:blip r:embed="rId10">
              <a:extLst>
                <a:ext uri="{28A0092B-C50C-407E-A947-70E740481C1C}">
                  <a14:useLocalDpi xmlns:a14="http://schemas.microsoft.com/office/drawing/2010/main" val="0"/>
                </a:ext>
              </a:extLst>
            </a:blip>
            <a:srcRect/>
            <a:stretch>
              <a:fillRect/>
            </a:stretch>
          </a:blipFill>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GB" dirty="0"/>
          </a:p>
        </p:txBody>
      </p:sp>
    </p:spTree>
    <p:extLst>
      <p:ext uri="{BB962C8B-B14F-4D97-AF65-F5344CB8AC3E}">
        <p14:creationId xmlns:p14="http://schemas.microsoft.com/office/powerpoint/2010/main" val="3630071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C494B80-3806-4559-B02B-BA7C24D9991D}"/>
              </a:ext>
            </a:extLst>
          </p:cNvPr>
          <p:cNvSpPr txBox="1"/>
          <p:nvPr/>
        </p:nvSpPr>
        <p:spPr>
          <a:xfrm>
            <a:off x="9527244" y="4105214"/>
            <a:ext cx="2384803" cy="1092607"/>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panose="020B0604020202020204" pitchFamily="34" charset="77"/>
              </a:rPr>
              <a:t>Caroline Wright</a:t>
            </a:r>
          </a:p>
          <a:p>
            <a:r>
              <a:rPr lang="en-US" sz="1000" b="1" dirty="0">
                <a:solidFill>
                  <a:srgbClr val="D43900"/>
                </a:solidFill>
                <a:latin typeface="HelveticaNeueLT Pro 55 Roman" panose="020B0604020202020204" pitchFamily="34" charset="77"/>
              </a:rPr>
              <a:t>Data &amp; Compliance Manager</a:t>
            </a:r>
          </a:p>
          <a:p>
            <a:r>
              <a:rPr lang="en-US" sz="900" dirty="0">
                <a:solidFill>
                  <a:srgbClr val="454546"/>
                </a:solidFill>
                <a:latin typeface="HelveticaNeueLT Pro 55 Roman" panose="020B0604020202020204" pitchFamily="34" charset="77"/>
              </a:rPr>
              <a:t>You can contact me about the CM Register and other EMR related files and compliance issues.</a:t>
            </a:r>
          </a:p>
          <a:p>
            <a:r>
              <a:rPr lang="en-US" sz="900" dirty="0">
                <a:solidFill>
                  <a:srgbClr val="454546"/>
                </a:solidFill>
                <a:latin typeface="HelveticaNeueLT Pro 55 Roman" panose="020B0604020202020204" pitchFamily="34" charset="77"/>
                <a:hlinkClick r:id="rId3"/>
              </a:rPr>
              <a:t>caroline.wright@nationalgrideso.com</a:t>
            </a:r>
            <a:endParaRPr lang="en-US" sz="900" dirty="0">
              <a:solidFill>
                <a:srgbClr val="454546"/>
              </a:solidFill>
              <a:latin typeface="HelveticaNeueLT Pro 55 Roman" panose="020B0604020202020204" pitchFamily="34" charset="77"/>
            </a:endParaRPr>
          </a:p>
          <a:p>
            <a:r>
              <a:rPr lang="en-US" sz="900" dirty="0">
                <a:solidFill>
                  <a:srgbClr val="454546"/>
                </a:solidFill>
                <a:latin typeface="HelveticaNeueLT Pro 55 Roman" panose="020B0604020202020204" pitchFamily="34" charset="77"/>
              </a:rPr>
              <a:t>+44 (0) 7970 498 249</a:t>
            </a:r>
          </a:p>
        </p:txBody>
      </p:sp>
      <p:sp>
        <p:nvSpPr>
          <p:cNvPr id="2" name="Title 1">
            <a:extLst>
              <a:ext uri="{FF2B5EF4-FFF2-40B4-BE49-F238E27FC236}">
                <a16:creationId xmlns:a16="http://schemas.microsoft.com/office/drawing/2014/main" id="{782ED694-E6D2-6044-809C-23AC39DC3508}"/>
              </a:ext>
            </a:extLst>
          </p:cNvPr>
          <p:cNvSpPr>
            <a:spLocks noGrp="1"/>
          </p:cNvSpPr>
          <p:nvPr>
            <p:ph type="title"/>
          </p:nvPr>
        </p:nvSpPr>
        <p:spPr>
          <a:xfrm>
            <a:off x="432000" y="251520"/>
            <a:ext cx="5043199" cy="637747"/>
          </a:xfrm>
        </p:spPr>
        <p:txBody>
          <a:bodyPr/>
          <a:lstStyle/>
          <a:p>
            <a:r>
              <a:rPr lang="en-GB"/>
              <a:t>EMR Delivery Body</a:t>
            </a:r>
          </a:p>
        </p:txBody>
      </p:sp>
      <p:sp>
        <p:nvSpPr>
          <p:cNvPr id="31" name="TextBox 30">
            <a:extLst>
              <a:ext uri="{FF2B5EF4-FFF2-40B4-BE49-F238E27FC236}">
                <a16:creationId xmlns:a16="http://schemas.microsoft.com/office/drawing/2014/main" id="{7DC64AB1-E400-490B-87F8-5A444BFDBCC4}"/>
              </a:ext>
            </a:extLst>
          </p:cNvPr>
          <p:cNvSpPr txBox="1"/>
          <p:nvPr/>
        </p:nvSpPr>
        <p:spPr>
          <a:xfrm>
            <a:off x="316799" y="882001"/>
            <a:ext cx="4338000" cy="5591042"/>
          </a:xfrm>
          <a:prstGeom prst="rect">
            <a:avLst/>
          </a:prstGeom>
          <a:solidFill>
            <a:srgbClr val="FFBF22">
              <a:alpha val="50196"/>
            </a:srgbClr>
          </a:solidFill>
          <a:ln>
            <a:noFill/>
          </a:ln>
        </p:spPr>
        <p:txBody>
          <a:bodyPr lIns="91440" tIns="45720" rIns="91440" bIns="45720" numCol="1" anchor="t"/>
          <a:lstStyle>
            <a:lvl1pPr indent="0" defTabSz="914377">
              <a:lnSpc>
                <a:spcPct val="90000"/>
              </a:lnSpc>
              <a:spcBef>
                <a:spcPts val="1000"/>
              </a:spcBef>
              <a:buFont typeface="Arial" panose="020B0604020202020204" pitchFamily="34" charset="0"/>
              <a:buNone/>
              <a:defRPr sz="1000" b="0" i="0">
                <a:solidFill>
                  <a:srgbClr val="454546"/>
                </a:solidFill>
                <a:latin typeface="HelveticaNeueLT Pro 55 Roman" panose="020B0604020202020204" pitchFamily="34" charset="77"/>
              </a:defRPr>
            </a:lvl1pPr>
            <a:lvl2pPr marL="457189" indent="0" defTabSz="914377">
              <a:lnSpc>
                <a:spcPct val="90000"/>
              </a:lnSpc>
              <a:spcBef>
                <a:spcPts val="500"/>
              </a:spcBef>
              <a:buFont typeface="Arial" panose="020B0604020202020204" pitchFamily="34" charset="0"/>
              <a:buNone/>
              <a:defRPr sz="1400" b="0" i="0">
                <a:ln>
                  <a:noFill/>
                </a:ln>
                <a:solidFill>
                  <a:srgbClr val="E8BC28"/>
                </a:solidFill>
                <a:latin typeface="HelveticaNeueLT Std Lt" panose="020B0403020202020204" pitchFamily="34" charset="0"/>
              </a:defRPr>
            </a:lvl2pPr>
            <a:lvl3pPr marL="914377"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3pPr>
            <a:lvl4pPr marL="1371566" indent="0" defTabSz="914377">
              <a:lnSpc>
                <a:spcPct val="90000"/>
              </a:lnSpc>
              <a:spcBef>
                <a:spcPts val="500"/>
              </a:spcBef>
              <a:buFont typeface="Arial" panose="020B0604020202020204" pitchFamily="34" charset="0"/>
              <a:buNone/>
              <a:defRPr sz="1400" b="0" i="0">
                <a:solidFill>
                  <a:srgbClr val="E8BC28"/>
                </a:solidFill>
                <a:latin typeface="HelveticaNeueLT Std Lt" panose="020B0403020202020204" pitchFamily="34" charset="0"/>
              </a:defRPr>
            </a:lvl4pPr>
            <a:lvl5pPr marL="1828755" indent="0" defTabSz="914377">
              <a:lnSpc>
                <a:spcPct val="90000"/>
              </a:lnSpc>
              <a:spcBef>
                <a:spcPts val="500"/>
              </a:spcBef>
              <a:buFont typeface="Arial" panose="020B0604020202020204" pitchFamily="34" charset="0"/>
              <a:buNone/>
              <a:defRPr b="0" i="0">
                <a:latin typeface="HelveticaNeueLT Std Thin" panose="020B0403020202020204" pitchFamily="34" charset="0"/>
              </a:defRP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n-GB" sz="1100">
                <a:latin typeface="HelveticaNeueLT Pro 55 Roman"/>
              </a:rPr>
              <a:t>Electricity Market Reform (EMR) aims to deliver low carbon energy supplies whilst maintaining security of supply and minimising the cost to the consumer. EMR introduces two key mechanisms to provide incentives​ for the investment required in our energy infrastructure. ​</a:t>
            </a:r>
          </a:p>
          <a:p>
            <a:r>
              <a:rPr lang="en-GB" sz="1100">
                <a:latin typeface="HelveticaNeueLT Pro 55 Roman"/>
              </a:rPr>
              <a:t>The Capacity Market (CM) is one of the key policies of the EMR programme. The CM aims to ensure the future security of our electricity supply at the lowest cost to consumers by providing a regular retainer​ payment to reliable forms of capacity, in return for such capacity being available when the system is tight.</a:t>
            </a:r>
          </a:p>
          <a:p>
            <a:r>
              <a:rPr lang="en-GB" sz="1100">
                <a:latin typeface="HelveticaNeueLT Pro 55 Roman"/>
              </a:rPr>
              <a:t>Contracts for Difference (​</a:t>
            </a:r>
            <a:r>
              <a:rPr lang="en-GB" sz="1100" err="1">
                <a:latin typeface="HelveticaNeueLT Pro 55 Roman"/>
              </a:rPr>
              <a:t>CfD</a:t>
            </a:r>
            <a:r>
              <a:rPr lang="en-GB" sz="1100">
                <a:latin typeface="HelveticaNeueLT Pro 55 Roman"/>
              </a:rPr>
              <a:t>) is one of the key mechanisms implemented by the UK Government as part of EMR to provide long-term price stabilisation to low ​carbon plant, allowing investment to come forward at a lower cost of capital and therefore at a lower cost to consumers. It has a critical role to play supporting our market development, design and delivery activities.  </a:t>
            </a:r>
            <a:endParaRPr lang="en-GB" sz="1100"/>
          </a:p>
          <a:p>
            <a:r>
              <a:rPr lang="en-GB" sz="1100">
                <a:latin typeface="HelveticaNeueLT Pro 55 Roman"/>
              </a:rPr>
              <a:t>We work closely with external customers, DESNA and Ofgem and other stakeholders through various industry work groups. </a:t>
            </a:r>
            <a:endParaRPr lang="en-US" sz="1100">
              <a:latin typeface="HelveticaNeueLT Pro 55 Roman" panose="020B0604020202020204"/>
            </a:endParaRPr>
          </a:p>
          <a:p>
            <a:r>
              <a:rPr lang="en-GB" sz="1100" b="0" i="0">
                <a:latin typeface="HelveticaNeueLT Pro 55 Roman" panose="020B0604020202020204"/>
                <a:ea typeface="12 pt. Helvetica* 45 Light   02" panose="02000403000000020004" pitchFamily="2" charset="0"/>
              </a:rPr>
              <a:t>The best way to contact the team is via the team email addresses, which are monitored regularly. </a:t>
            </a:r>
            <a:r>
              <a:rPr lang="en-GB" sz="1100">
                <a:latin typeface="HelveticaNeueLT Pro 55 Roman"/>
              </a:rPr>
              <a:t>Alternatively, we have also provided contact details for some members of the team.</a:t>
            </a:r>
            <a:endParaRPr lang="en-US" sz="1100">
              <a:latin typeface="HelveticaNeueLT Pro 55 Roman"/>
            </a:endParaRPr>
          </a:p>
          <a:p>
            <a:r>
              <a:rPr lang="en-GB" sz="1100">
                <a:latin typeface="HelveticaNeueLT Pro 55 Roman" panose="020B0604020202020204"/>
                <a:ea typeface="+mn-lt"/>
                <a:cs typeface="+mn-lt"/>
              </a:rPr>
              <a:t>Capacity Market Agreement Management: </a:t>
            </a:r>
            <a:r>
              <a:rPr lang="en-GB" sz="1100">
                <a:latin typeface="HelveticaNeueLT Pro 55 Roman" panose="020B0604020202020204"/>
                <a:ea typeface="+mn-lt"/>
                <a:cs typeface="+mn-lt"/>
                <a:hlinkClick r:id="rId4"/>
              </a:rPr>
              <a:t>emr@nationalgrideso.com</a:t>
            </a:r>
            <a:endParaRPr lang="en-GB" sz="1100">
              <a:latin typeface="HelveticaNeueLT Pro 55 Roman" panose="020B0604020202020204"/>
            </a:endParaRPr>
          </a:p>
          <a:p>
            <a:r>
              <a:rPr lang="en-GB" sz="1100">
                <a:latin typeface="HelveticaNeueLT Pro 55 Roman" panose="020B0604020202020204"/>
                <a:ea typeface="+mn-lt"/>
                <a:cs typeface="+mn-lt"/>
              </a:rPr>
              <a:t>Capacity Market Prequalification &amp; Disputes: </a:t>
            </a:r>
            <a:r>
              <a:rPr lang="en-GB" sz="1100">
                <a:latin typeface="HelveticaNeueLT Pro 55 Roman" panose="020B0604020202020204"/>
                <a:ea typeface="+mn-lt"/>
                <a:cs typeface="+mn-lt"/>
                <a:hlinkClick r:id="rId5"/>
              </a:rPr>
              <a:t>box.emr.prequal@nationalgrideso.com</a:t>
            </a:r>
            <a:endParaRPr lang="en-GB" sz="1100">
              <a:latin typeface="HelveticaNeueLT Pro 55 Roman" panose="020B0604020202020204"/>
            </a:endParaRPr>
          </a:p>
          <a:p>
            <a:r>
              <a:rPr lang="en-GB" sz="1100">
                <a:latin typeface="HelveticaNeueLT Pro 55 Roman" panose="020B0604020202020204"/>
                <a:ea typeface="+mn-lt"/>
                <a:cs typeface="+mn-lt"/>
              </a:rPr>
              <a:t>Contracts for Difference: </a:t>
            </a:r>
            <a:r>
              <a:rPr lang="en-GB" sz="1100">
                <a:latin typeface="HelveticaNeueLT Pro 55 Roman" panose="020B0604020202020204"/>
                <a:ea typeface="+mn-lt"/>
                <a:cs typeface="+mn-lt"/>
                <a:hlinkClick r:id="rId6"/>
              </a:rPr>
              <a:t>box.emr.cfd@nationalgrideso.com</a:t>
            </a:r>
            <a:endParaRPr lang="en-GB" sz="1100">
              <a:latin typeface="HelveticaNeueLT Pro 55 Roman" panose="020B0604020202020204"/>
              <a:ea typeface="+mn-lt"/>
              <a:cs typeface="+mn-lt"/>
            </a:endParaRPr>
          </a:p>
          <a:p>
            <a:endParaRPr lang="en-GB"/>
          </a:p>
          <a:p>
            <a:endParaRPr lang="en-GB"/>
          </a:p>
        </p:txBody>
      </p:sp>
      <p:pic>
        <p:nvPicPr>
          <p:cNvPr id="9" name="Picture 8">
            <a:extLst>
              <a:ext uri="{FF2B5EF4-FFF2-40B4-BE49-F238E27FC236}">
                <a16:creationId xmlns:a16="http://schemas.microsoft.com/office/drawing/2014/main" id="{0EEFFA1F-BB54-4075-BFE5-C4952ADAB9D9}"/>
              </a:ext>
            </a:extLst>
          </p:cNvPr>
          <p:cNvPicPr>
            <a:picLocks noChangeAspect="1"/>
          </p:cNvPicPr>
          <p:nvPr/>
        </p:nvPicPr>
        <p:blipFill>
          <a:blip r:embed="rId7"/>
          <a:stretch>
            <a:fillRect/>
          </a:stretch>
        </p:blipFill>
        <p:spPr>
          <a:xfrm>
            <a:off x="8649836" y="4131848"/>
            <a:ext cx="760975" cy="1004488"/>
          </a:xfrm>
          <a:prstGeom prst="rect">
            <a:avLst/>
          </a:prstGeom>
        </p:spPr>
      </p:pic>
      <p:pic>
        <p:nvPicPr>
          <p:cNvPr id="11" name="Picture 10">
            <a:extLst>
              <a:ext uri="{FF2B5EF4-FFF2-40B4-BE49-F238E27FC236}">
                <a16:creationId xmlns:a16="http://schemas.microsoft.com/office/drawing/2014/main" id="{5631D654-19DC-4280-8085-FB46C8C6705E}"/>
              </a:ext>
            </a:extLst>
          </p:cNvPr>
          <p:cNvPicPr>
            <a:picLocks noChangeAspect="1"/>
          </p:cNvPicPr>
          <p:nvPr/>
        </p:nvPicPr>
        <p:blipFill>
          <a:blip r:embed="rId8"/>
          <a:stretch>
            <a:fillRect/>
          </a:stretch>
        </p:blipFill>
        <p:spPr>
          <a:xfrm>
            <a:off x="4899380" y="2859444"/>
            <a:ext cx="707989" cy="870014"/>
          </a:xfrm>
          <a:prstGeom prst="rect">
            <a:avLst/>
          </a:prstGeom>
        </p:spPr>
      </p:pic>
      <p:sp>
        <p:nvSpPr>
          <p:cNvPr id="44" name="TextBox 43">
            <a:extLst>
              <a:ext uri="{FF2B5EF4-FFF2-40B4-BE49-F238E27FC236}">
                <a16:creationId xmlns:a16="http://schemas.microsoft.com/office/drawing/2014/main" id="{17516547-FE41-4CDA-9715-9C547195CA98}"/>
              </a:ext>
            </a:extLst>
          </p:cNvPr>
          <p:cNvSpPr txBox="1"/>
          <p:nvPr/>
        </p:nvSpPr>
        <p:spPr>
          <a:xfrm>
            <a:off x="7730592" y="250108"/>
            <a:ext cx="2502572" cy="1123384"/>
          </a:xfrm>
          <a:prstGeom prst="rect">
            <a:avLst/>
          </a:prstGeom>
          <a:noFill/>
        </p:spPr>
        <p:txBody>
          <a:bodyPr wrap="square" lIns="91440" tIns="45720" rIns="91440" bIns="45720" rtlCol="0" anchor="t">
            <a:spAutoFit/>
          </a:bodyPr>
          <a:lstStyle/>
          <a:p>
            <a:r>
              <a:rPr lang="en-US" sz="1050" b="1">
                <a:solidFill>
                  <a:srgbClr val="D43900"/>
                </a:solidFill>
                <a:latin typeface="HelveticaNeueLT Pro 55 Roman" panose="020B0604020202020204" pitchFamily="34" charset="77"/>
              </a:rPr>
              <a:t>Rebecca Yang</a:t>
            </a:r>
          </a:p>
          <a:p>
            <a:r>
              <a:rPr lang="en-US" sz="1050" b="1">
                <a:solidFill>
                  <a:srgbClr val="D43900"/>
                </a:solidFill>
                <a:latin typeface="HelveticaNeueLT Pro 55 Roman" panose="020B0604020202020204" pitchFamily="34" charset="77"/>
              </a:rPr>
              <a:t>Head of EMR Delivery Body</a:t>
            </a:r>
          </a:p>
          <a:p>
            <a:endParaRPr lang="en-US" sz="1000">
              <a:solidFill>
                <a:srgbClr val="454546"/>
              </a:solidFill>
              <a:latin typeface="HelveticaNeueLT Pro 55 Roman" panose="020B0604020202020204" pitchFamily="34" charset="77"/>
            </a:endParaRPr>
          </a:p>
          <a:p>
            <a:r>
              <a:rPr lang="en-US" sz="900">
                <a:solidFill>
                  <a:srgbClr val="454546"/>
                </a:solidFill>
                <a:latin typeface="HelveticaNeueLT Pro 55 Roman"/>
              </a:rPr>
              <a:t>Leads the EMR Delivery Body team</a:t>
            </a:r>
          </a:p>
          <a:p>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hlinkClick r:id="rId9"/>
              </a:rPr>
              <a:t>rebecca.yang@nationalgrideso.com</a:t>
            </a:r>
            <a:endParaRPr lang="en-US" sz="900">
              <a:solidFill>
                <a:srgbClr val="454546"/>
              </a:solidFill>
              <a:latin typeface="HelveticaNeueLT Pro 55 Roman" panose="020B0604020202020204" pitchFamily="34" charset="77"/>
            </a:endParaRPr>
          </a:p>
          <a:p>
            <a:r>
              <a:rPr lang="en-US" sz="900">
                <a:solidFill>
                  <a:srgbClr val="454546"/>
                </a:solidFill>
                <a:latin typeface="HelveticaNeueLT Pro 55 Roman" panose="020B0604020202020204" pitchFamily="34" charset="77"/>
              </a:rPr>
              <a:t>+44 (0) 7917 174 420</a:t>
            </a:r>
            <a:endParaRPr lang="en-US" sz="900" b="1">
              <a:solidFill>
                <a:srgbClr val="D43900"/>
              </a:solidFill>
              <a:latin typeface="HelveticaNeueLT Pro 55 Roman" panose="020B0604020202020204" pitchFamily="34" charset="77"/>
            </a:endParaRPr>
          </a:p>
        </p:txBody>
      </p:sp>
      <p:sp>
        <p:nvSpPr>
          <p:cNvPr id="45" name="TextBox 44">
            <a:extLst>
              <a:ext uri="{FF2B5EF4-FFF2-40B4-BE49-F238E27FC236}">
                <a16:creationId xmlns:a16="http://schemas.microsoft.com/office/drawing/2014/main" id="{6C1082CD-4682-4187-9E78-FB5139CFCFEE}"/>
              </a:ext>
            </a:extLst>
          </p:cNvPr>
          <p:cNvSpPr txBox="1"/>
          <p:nvPr/>
        </p:nvSpPr>
        <p:spPr>
          <a:xfrm>
            <a:off x="9527244" y="1510345"/>
            <a:ext cx="2459357" cy="1154162"/>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Alice McCormick</a:t>
            </a:r>
            <a:endParaRPr lang="en-US" sz="1000" b="1">
              <a:solidFill>
                <a:srgbClr val="D43900"/>
              </a:solidFill>
              <a:latin typeface="HelveticaNeueLT Pro 55 Roman" panose="020B0604020202020204" pitchFamily="34" charset="77"/>
            </a:endParaRPr>
          </a:p>
          <a:p>
            <a:r>
              <a:rPr lang="en-US" sz="1000" b="1">
                <a:solidFill>
                  <a:srgbClr val="D43900"/>
                </a:solidFill>
                <a:latin typeface="HelveticaNeueLT Pro 55 Roman"/>
              </a:rPr>
              <a:t>Capacity Market Prequalification &amp; Auction Manager</a:t>
            </a:r>
          </a:p>
          <a:p>
            <a:endParaRPr lang="en-US" sz="300" b="1">
              <a:solidFill>
                <a:srgbClr val="D43900"/>
              </a:solidFill>
              <a:latin typeface="HelveticaNeueLT Pro 55 Roman"/>
            </a:endParaRPr>
          </a:p>
          <a:p>
            <a:r>
              <a:rPr lang="en-US" sz="900">
                <a:solidFill>
                  <a:srgbClr val="454546"/>
                </a:solidFill>
                <a:latin typeface="HelveticaNeueLT Pro 55 Roman"/>
              </a:rPr>
              <a:t>You can contact me about all elements of the CM prequalification and auction process.</a:t>
            </a:r>
          </a:p>
          <a:p>
            <a:r>
              <a:rPr lang="en-US" sz="900">
                <a:solidFill>
                  <a:srgbClr val="454546"/>
                </a:solidFill>
                <a:latin typeface="HelveticaNeueLT Pro 55 Roman"/>
                <a:hlinkClick r:id="rId10"/>
              </a:rPr>
              <a:t>alice.mccormick@nationalgrideso.com</a:t>
            </a:r>
            <a:endParaRPr lang="en-US" sz="900">
              <a:solidFill>
                <a:srgbClr val="454546"/>
              </a:solidFill>
              <a:latin typeface="HelveticaNeueLT Pro 55 Roman"/>
            </a:endParaRPr>
          </a:p>
          <a:p>
            <a:r>
              <a:rPr lang="en-US" sz="900">
                <a:solidFill>
                  <a:srgbClr val="454546"/>
                </a:solidFill>
                <a:latin typeface="HelveticaNeueLT Pro 55 Roman"/>
              </a:rPr>
              <a:t>+44 (0) 7743 984721</a:t>
            </a:r>
          </a:p>
        </p:txBody>
      </p:sp>
      <p:sp>
        <p:nvSpPr>
          <p:cNvPr id="48" name="TextBox 47">
            <a:extLst>
              <a:ext uri="{FF2B5EF4-FFF2-40B4-BE49-F238E27FC236}">
                <a16:creationId xmlns:a16="http://schemas.microsoft.com/office/drawing/2014/main" id="{67D7C67D-8C20-4F42-8EFF-0C999895B3FF}"/>
              </a:ext>
            </a:extLst>
          </p:cNvPr>
          <p:cNvSpPr txBox="1"/>
          <p:nvPr/>
        </p:nvSpPr>
        <p:spPr>
          <a:xfrm>
            <a:off x="9527244" y="2882696"/>
            <a:ext cx="2488240" cy="1000274"/>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Mitchell Bailey</a:t>
            </a:r>
          </a:p>
          <a:p>
            <a:r>
              <a:rPr lang="en-US" sz="1000" b="1" dirty="0">
                <a:solidFill>
                  <a:srgbClr val="D43900"/>
                </a:solidFill>
                <a:latin typeface="HelveticaNeueLT Pro 55 Roman"/>
              </a:rPr>
              <a:t>Change &amp; Improvement Manager</a:t>
            </a:r>
          </a:p>
          <a:p>
            <a:endParaRPr lang="en-US" sz="300" b="1" dirty="0">
              <a:solidFill>
                <a:srgbClr val="D43900"/>
              </a:solidFill>
              <a:latin typeface="HelveticaNeueLT Pro 55 Roman" panose="020B0604020202020204" pitchFamily="34" charset="77"/>
            </a:endParaRPr>
          </a:p>
          <a:p>
            <a:r>
              <a:rPr lang="en-US" sz="900" dirty="0">
                <a:solidFill>
                  <a:srgbClr val="454546"/>
                </a:solidFill>
                <a:latin typeface="HelveticaNeueLT Pro 55 Roman"/>
              </a:rPr>
              <a:t>You can contact me about any process improvement for the EMR process.</a:t>
            </a:r>
          </a:p>
          <a:p>
            <a:r>
              <a:rPr lang="en-US" sz="900" dirty="0">
                <a:solidFill>
                  <a:srgbClr val="454546"/>
                </a:solidFill>
                <a:latin typeface="HelveticaNeueLT Pro 55 Roman"/>
                <a:hlinkClick r:id="rId11"/>
              </a:rPr>
              <a:t>bec.thornton@nationalgrideso.com</a:t>
            </a:r>
            <a:endParaRPr lang="en-US" sz="900" dirty="0">
              <a:solidFill>
                <a:srgbClr val="454546"/>
              </a:solidFill>
              <a:latin typeface="HelveticaNeueLT Pro 55 Roman"/>
            </a:endParaRPr>
          </a:p>
          <a:p>
            <a:r>
              <a:rPr lang="en-US" sz="900" dirty="0">
                <a:solidFill>
                  <a:srgbClr val="454546"/>
                </a:solidFill>
                <a:latin typeface="HelveticaNeueLT Pro 55 Roman"/>
              </a:rPr>
              <a:t>+44 (0) 7887 822 443</a:t>
            </a:r>
          </a:p>
        </p:txBody>
      </p:sp>
      <p:sp>
        <p:nvSpPr>
          <p:cNvPr id="49" name="TextBox 48">
            <a:extLst>
              <a:ext uri="{FF2B5EF4-FFF2-40B4-BE49-F238E27FC236}">
                <a16:creationId xmlns:a16="http://schemas.microsoft.com/office/drawing/2014/main" id="{567B3B99-383E-4F52-A5E6-D6FACDDA9FCD}"/>
              </a:ext>
            </a:extLst>
          </p:cNvPr>
          <p:cNvSpPr txBox="1"/>
          <p:nvPr/>
        </p:nvSpPr>
        <p:spPr>
          <a:xfrm>
            <a:off x="5724300" y="1536078"/>
            <a:ext cx="2726843" cy="1000274"/>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panose="020B0604020202020204" pitchFamily="34" charset="77"/>
              </a:rPr>
              <a:t>Becky Thomas</a:t>
            </a:r>
          </a:p>
          <a:p>
            <a:r>
              <a:rPr lang="en-US" sz="1000" b="1" dirty="0">
                <a:solidFill>
                  <a:srgbClr val="D43900"/>
                </a:solidFill>
                <a:latin typeface="HelveticaNeueLT Pro 55 Roman" panose="020B0604020202020204" pitchFamily="34" charset="77"/>
              </a:rPr>
              <a:t>Contracts for Difference Manager</a:t>
            </a:r>
          </a:p>
          <a:p>
            <a:endParaRPr lang="en-US" sz="300" dirty="0">
              <a:solidFill>
                <a:srgbClr val="454546"/>
              </a:solidFill>
              <a:latin typeface="HelveticaNeueLT Pro 55 Roman"/>
            </a:endParaRPr>
          </a:p>
          <a:p>
            <a:r>
              <a:rPr lang="en-US" sz="900" dirty="0">
                <a:solidFill>
                  <a:srgbClr val="454546"/>
                </a:solidFill>
                <a:latin typeface="HelveticaNeueLT Pro 55 Roman"/>
              </a:rPr>
              <a:t>You can contact me about delivery of the CFD allocation rounds.</a:t>
            </a:r>
          </a:p>
          <a:p>
            <a:r>
              <a:rPr lang="en-US" sz="900" dirty="0">
                <a:solidFill>
                  <a:srgbClr val="454546"/>
                </a:solidFill>
                <a:latin typeface="HelveticaNeueLT Pro 55 Roman" panose="020B0604020202020204" pitchFamily="34" charset="77"/>
                <a:hlinkClick r:id="rId12"/>
              </a:rPr>
              <a:t>rebecca.thomas@nationalgrideso.com</a:t>
            </a:r>
            <a:endParaRPr lang="en-US" sz="900" dirty="0">
              <a:solidFill>
                <a:srgbClr val="454546"/>
              </a:solidFill>
              <a:latin typeface="HelveticaNeueLT Pro 55 Roman" panose="020B0604020202020204" pitchFamily="34" charset="77"/>
            </a:endParaRPr>
          </a:p>
          <a:p>
            <a:r>
              <a:rPr lang="en-US" sz="900" dirty="0">
                <a:solidFill>
                  <a:srgbClr val="454546"/>
                </a:solidFill>
                <a:latin typeface="HelveticaNeueLT Pro 55 Roman" panose="020B0604020202020204" pitchFamily="34" charset="77"/>
              </a:rPr>
              <a:t>+44 (0) 7935 348861</a:t>
            </a:r>
          </a:p>
        </p:txBody>
      </p:sp>
      <p:sp>
        <p:nvSpPr>
          <p:cNvPr id="52" name="TextBox 51">
            <a:extLst>
              <a:ext uri="{FF2B5EF4-FFF2-40B4-BE49-F238E27FC236}">
                <a16:creationId xmlns:a16="http://schemas.microsoft.com/office/drawing/2014/main" id="{069D83B1-D8DB-4FFD-9D14-18F37ED48A27}"/>
              </a:ext>
            </a:extLst>
          </p:cNvPr>
          <p:cNvSpPr txBox="1"/>
          <p:nvPr/>
        </p:nvSpPr>
        <p:spPr>
          <a:xfrm>
            <a:off x="5742772" y="5365527"/>
            <a:ext cx="2502573" cy="1154162"/>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a:rPr>
              <a:t>Rhys Smith</a:t>
            </a:r>
            <a:endParaRPr lang="en-US" sz="1000" b="1" dirty="0">
              <a:solidFill>
                <a:srgbClr val="D43900"/>
              </a:solidFill>
              <a:latin typeface="HelveticaNeueLT Pro 55 Roman" panose="020B0604020202020204" pitchFamily="34" charset="77"/>
            </a:endParaRPr>
          </a:p>
          <a:p>
            <a:r>
              <a:rPr lang="en-US" sz="1000" b="1" dirty="0">
                <a:solidFill>
                  <a:srgbClr val="D43900"/>
                </a:solidFill>
                <a:latin typeface="HelveticaNeueLT Pro 55 Roman" panose="020B0604020202020204" pitchFamily="34" charset="77"/>
              </a:rPr>
              <a:t>Capacity Market Agreement Management Manager</a:t>
            </a:r>
          </a:p>
          <a:p>
            <a:endParaRPr lang="en-US" sz="300" dirty="0">
              <a:solidFill>
                <a:srgbClr val="D43900"/>
              </a:solidFill>
              <a:latin typeface="HelveticaNeueLT Pro 55 Roman" panose="020B0604020202020204" pitchFamily="34" charset="77"/>
            </a:endParaRPr>
          </a:p>
          <a:p>
            <a:r>
              <a:rPr lang="en-US" sz="900" dirty="0">
                <a:solidFill>
                  <a:srgbClr val="454546"/>
                </a:solidFill>
                <a:latin typeface="HelveticaNeueLT Pro 55 Roman"/>
              </a:rPr>
              <a:t>You can contact me about CM agreements and milestones.</a:t>
            </a:r>
          </a:p>
          <a:p>
            <a:r>
              <a:rPr lang="en-US" sz="900" dirty="0">
                <a:solidFill>
                  <a:srgbClr val="454546"/>
                </a:solidFill>
                <a:latin typeface="HelveticaNeueLT Pro 55 Roman"/>
                <a:hlinkClick r:id="rId13"/>
              </a:rPr>
              <a:t>rhys.smith@nationalgrideso.com</a:t>
            </a:r>
            <a:endParaRPr lang="en-US" sz="900" dirty="0">
              <a:solidFill>
                <a:srgbClr val="454546"/>
              </a:solidFill>
              <a:latin typeface="HelveticaNeueLT Pro 55 Roman"/>
            </a:endParaRPr>
          </a:p>
          <a:p>
            <a:r>
              <a:rPr lang="en-US" sz="900" dirty="0">
                <a:solidFill>
                  <a:srgbClr val="454546"/>
                </a:solidFill>
                <a:latin typeface="HelveticaNeueLT Pro 55 Roman"/>
              </a:rPr>
              <a:t>+44 (0) 7816 096028</a:t>
            </a:r>
          </a:p>
        </p:txBody>
      </p:sp>
      <p:sp>
        <p:nvSpPr>
          <p:cNvPr id="56" name="TextBox 55">
            <a:extLst>
              <a:ext uri="{FF2B5EF4-FFF2-40B4-BE49-F238E27FC236}">
                <a16:creationId xmlns:a16="http://schemas.microsoft.com/office/drawing/2014/main" id="{D0C502A4-5CC9-4849-B710-E07B32423742}"/>
              </a:ext>
            </a:extLst>
          </p:cNvPr>
          <p:cNvSpPr txBox="1"/>
          <p:nvPr/>
        </p:nvSpPr>
        <p:spPr>
          <a:xfrm>
            <a:off x="5724300" y="2756840"/>
            <a:ext cx="2726843" cy="1000274"/>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Gurbeer Mann</a:t>
            </a:r>
          </a:p>
          <a:p>
            <a:r>
              <a:rPr lang="en-US" sz="1000" b="1">
                <a:solidFill>
                  <a:srgbClr val="D43900"/>
                </a:solidFill>
                <a:latin typeface="HelveticaNeueLT Pro 55 Roman"/>
              </a:rPr>
              <a:t>EMR IT Delivery Manager</a:t>
            </a:r>
          </a:p>
          <a:p>
            <a:endParaRPr lang="en-US" sz="300">
              <a:solidFill>
                <a:srgbClr val="454546"/>
              </a:solidFill>
              <a:latin typeface="HelveticaNeueLT Pro 55 Roman"/>
            </a:endParaRPr>
          </a:p>
          <a:p>
            <a:r>
              <a:rPr lang="en-US" sz="900">
                <a:solidFill>
                  <a:srgbClr val="454546"/>
                </a:solidFill>
                <a:latin typeface="HelveticaNeueLT Pro 55 Roman"/>
              </a:rPr>
              <a:t>You can contact me about development of the current and future EMR IT portal. </a:t>
            </a:r>
          </a:p>
          <a:p>
            <a:r>
              <a:rPr lang="en-US" sz="900">
                <a:solidFill>
                  <a:srgbClr val="454546"/>
                </a:solidFill>
                <a:latin typeface="HelveticaNeueLT Pro 55 Roman"/>
                <a:hlinkClick r:id="rId14"/>
              </a:rPr>
              <a:t>gurbeer.mann@nationalgrideso.com</a:t>
            </a:r>
            <a:endParaRPr lang="en-US" sz="900">
              <a:solidFill>
                <a:srgbClr val="454546"/>
              </a:solidFill>
              <a:latin typeface="HelveticaNeueLT Pro 55 Roman"/>
            </a:endParaRPr>
          </a:p>
          <a:p>
            <a:r>
              <a:rPr lang="en-US" sz="900">
                <a:solidFill>
                  <a:srgbClr val="454546"/>
                </a:solidFill>
                <a:latin typeface="HelveticaNeueLT Pro 55 Roman"/>
              </a:rPr>
              <a:t>+44 (0) 7771 912 316</a:t>
            </a:r>
          </a:p>
        </p:txBody>
      </p:sp>
      <p:sp>
        <p:nvSpPr>
          <p:cNvPr id="4" name="TextBox 3">
            <a:extLst>
              <a:ext uri="{FF2B5EF4-FFF2-40B4-BE49-F238E27FC236}">
                <a16:creationId xmlns:a16="http://schemas.microsoft.com/office/drawing/2014/main" id="{68645253-96C4-34B8-85BC-39F67A245A38}"/>
              </a:ext>
            </a:extLst>
          </p:cNvPr>
          <p:cNvSpPr txBox="1"/>
          <p:nvPr/>
        </p:nvSpPr>
        <p:spPr>
          <a:xfrm>
            <a:off x="5724300" y="4026122"/>
            <a:ext cx="2726843" cy="1138773"/>
          </a:xfrm>
          <a:prstGeom prst="rect">
            <a:avLst/>
          </a:prstGeom>
          <a:noFill/>
        </p:spPr>
        <p:txBody>
          <a:bodyPr wrap="square" lIns="91440" tIns="45720" rIns="91440" bIns="45720" rtlCol="0" anchor="t">
            <a:spAutoFit/>
          </a:bodyPr>
          <a:lstStyle/>
          <a:p>
            <a:r>
              <a:rPr lang="en-US" sz="1000" b="1">
                <a:solidFill>
                  <a:srgbClr val="D43900"/>
                </a:solidFill>
                <a:latin typeface="HelveticaNeueLT Pro 55 Roman"/>
              </a:rPr>
              <a:t>Richard Griffiths</a:t>
            </a:r>
          </a:p>
          <a:p>
            <a:r>
              <a:rPr lang="en-US" sz="1000" b="1">
                <a:solidFill>
                  <a:srgbClr val="D43900"/>
                </a:solidFill>
                <a:latin typeface="HelveticaNeueLT Pro 55 Roman"/>
              </a:rPr>
              <a:t>EMR Business Readiness Manager</a:t>
            </a:r>
          </a:p>
          <a:p>
            <a:endParaRPr lang="en-US" sz="300">
              <a:solidFill>
                <a:srgbClr val="454546"/>
              </a:solidFill>
              <a:latin typeface="HelveticaNeueLT Pro 55 Roman"/>
            </a:endParaRPr>
          </a:p>
          <a:p>
            <a:r>
              <a:rPr lang="en-US" sz="900">
                <a:solidFill>
                  <a:srgbClr val="454546"/>
                </a:solidFill>
                <a:latin typeface="HelveticaNeueLT Pro 55 Roman"/>
              </a:rPr>
              <a:t>You can contact me about business and customer requirements for the development of the new EMR IT portal. </a:t>
            </a:r>
          </a:p>
          <a:p>
            <a:r>
              <a:rPr lang="en-US" sz="900">
                <a:solidFill>
                  <a:srgbClr val="454546"/>
                </a:solidFill>
                <a:latin typeface="HelveticaNeueLT Pro 55 Roman"/>
                <a:hlinkClick r:id="rId15"/>
              </a:rPr>
              <a:t>richard.griffiths@nationalgrideso.com</a:t>
            </a:r>
            <a:r>
              <a:rPr lang="en-US" sz="900">
                <a:solidFill>
                  <a:srgbClr val="454546"/>
                </a:solidFill>
                <a:latin typeface="HelveticaNeueLT Pro 55 Roman"/>
              </a:rPr>
              <a:t> </a:t>
            </a:r>
          </a:p>
          <a:p>
            <a:r>
              <a:rPr lang="en-US" sz="900">
                <a:solidFill>
                  <a:srgbClr val="454546"/>
                </a:solidFill>
                <a:latin typeface="HelveticaNeueLT Pro 55 Roman"/>
              </a:rPr>
              <a:t>+44 (0) 77916 19335</a:t>
            </a:r>
          </a:p>
        </p:txBody>
      </p:sp>
      <p:pic>
        <p:nvPicPr>
          <p:cNvPr id="8" name="Picture 9">
            <a:extLst>
              <a:ext uri="{FF2B5EF4-FFF2-40B4-BE49-F238E27FC236}">
                <a16:creationId xmlns:a16="http://schemas.microsoft.com/office/drawing/2014/main" id="{2AFD2F09-3477-422A-998A-863C2D3F8322}"/>
              </a:ext>
            </a:extLst>
          </p:cNvPr>
          <p:cNvPicPr>
            <a:picLocks noChangeAspect="1"/>
          </p:cNvPicPr>
          <p:nvPr/>
        </p:nvPicPr>
        <p:blipFill>
          <a:blip r:embed="rId16"/>
          <a:stretch>
            <a:fillRect/>
          </a:stretch>
        </p:blipFill>
        <p:spPr>
          <a:xfrm>
            <a:off x="4908568" y="4087208"/>
            <a:ext cx="680329" cy="1018956"/>
          </a:xfrm>
          <a:prstGeom prst="rect">
            <a:avLst/>
          </a:prstGeom>
        </p:spPr>
      </p:pic>
      <p:pic>
        <p:nvPicPr>
          <p:cNvPr id="6" name="Picture 6" descr="A picture containing person, wall, indoor, striped&#10;&#10;Description automatically generated">
            <a:extLst>
              <a:ext uri="{FF2B5EF4-FFF2-40B4-BE49-F238E27FC236}">
                <a16:creationId xmlns:a16="http://schemas.microsoft.com/office/drawing/2014/main" id="{0F3718BC-1FC1-A756-E62D-5D33BBFA5711}"/>
              </a:ext>
            </a:extLst>
          </p:cNvPr>
          <p:cNvPicPr>
            <a:picLocks noChangeAspect="1"/>
          </p:cNvPicPr>
          <p:nvPr/>
        </p:nvPicPr>
        <p:blipFill>
          <a:blip r:embed="rId17"/>
          <a:stretch>
            <a:fillRect/>
          </a:stretch>
        </p:blipFill>
        <p:spPr>
          <a:xfrm>
            <a:off x="6098498" y="328077"/>
            <a:ext cx="1394086" cy="928355"/>
          </a:xfrm>
          <a:prstGeom prst="rect">
            <a:avLst/>
          </a:prstGeom>
        </p:spPr>
      </p:pic>
      <p:sp>
        <p:nvSpPr>
          <p:cNvPr id="3" name="Rectangle 2">
            <a:extLst>
              <a:ext uri="{FF2B5EF4-FFF2-40B4-BE49-F238E27FC236}">
                <a16:creationId xmlns:a16="http://schemas.microsoft.com/office/drawing/2014/main" id="{5AD430A4-5A15-A059-CFB0-DFBD3224EB2A}"/>
              </a:ext>
            </a:extLst>
          </p:cNvPr>
          <p:cNvSpPr>
            <a:spLocks noChangeAspect="1"/>
          </p:cNvSpPr>
          <p:nvPr/>
        </p:nvSpPr>
        <p:spPr>
          <a:xfrm>
            <a:off x="8641643" y="1564022"/>
            <a:ext cx="760975" cy="1014634"/>
          </a:xfrm>
          <a:prstGeom prst="rect">
            <a:avLst/>
          </a:prstGeom>
          <a:blipFill>
            <a:blip r:embed="rId18">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Rectangle 4">
            <a:extLst>
              <a:ext uri="{FF2B5EF4-FFF2-40B4-BE49-F238E27FC236}">
                <a16:creationId xmlns:a16="http://schemas.microsoft.com/office/drawing/2014/main" id="{B4C2FDD0-C2AE-3199-458D-0A22CA30A975}"/>
              </a:ext>
            </a:extLst>
          </p:cNvPr>
          <p:cNvSpPr>
            <a:spLocks noChangeAspect="1"/>
          </p:cNvSpPr>
          <p:nvPr/>
        </p:nvSpPr>
        <p:spPr>
          <a:xfrm>
            <a:off x="4894773" y="1615798"/>
            <a:ext cx="680261" cy="907016"/>
          </a:xfrm>
          <a:prstGeom prst="rect">
            <a:avLst/>
          </a:prstGeom>
          <a:blipFill>
            <a:blip r:embed="rId19">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30D9F585-8F20-AD5B-D7ED-C315CF8E4952}"/>
              </a:ext>
            </a:extLst>
          </p:cNvPr>
          <p:cNvSpPr>
            <a:spLocks noChangeAspect="1"/>
          </p:cNvSpPr>
          <p:nvPr/>
        </p:nvSpPr>
        <p:spPr>
          <a:xfrm>
            <a:off x="4899332" y="5438699"/>
            <a:ext cx="714646" cy="952862"/>
          </a:xfrm>
          <a:prstGeom prst="rect">
            <a:avLst/>
          </a:prstGeom>
          <a:blipFill rotWithShape="1">
            <a:blip r:embed="rId20"/>
            <a:srcRect/>
            <a:stretch>
              <a:fillRect l="-1000" r="-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Rectangle 11">
            <a:extLst>
              <a:ext uri="{FF2B5EF4-FFF2-40B4-BE49-F238E27FC236}">
                <a16:creationId xmlns:a16="http://schemas.microsoft.com/office/drawing/2014/main" id="{C27BD955-1B9A-EED6-60FC-979727674E4F}"/>
              </a:ext>
            </a:extLst>
          </p:cNvPr>
          <p:cNvSpPr>
            <a:spLocks noChangeAspect="1"/>
          </p:cNvSpPr>
          <p:nvPr/>
        </p:nvSpPr>
        <p:spPr>
          <a:xfrm>
            <a:off x="8641643" y="5337012"/>
            <a:ext cx="753365" cy="1004488"/>
          </a:xfrm>
          <a:prstGeom prst="rect">
            <a:avLst/>
          </a:prstGeom>
          <a:blipFill rotWithShape="1">
            <a:blip r:embed="rId21"/>
            <a:srcRect/>
            <a:stretch>
              <a:fillRect l="-28000" r="-28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TextBox 12">
            <a:extLst>
              <a:ext uri="{FF2B5EF4-FFF2-40B4-BE49-F238E27FC236}">
                <a16:creationId xmlns:a16="http://schemas.microsoft.com/office/drawing/2014/main" id="{9CAFC1FE-6D4F-177A-D238-81874DE095CC}"/>
              </a:ext>
            </a:extLst>
          </p:cNvPr>
          <p:cNvSpPr txBox="1"/>
          <p:nvPr/>
        </p:nvSpPr>
        <p:spPr>
          <a:xfrm>
            <a:off x="9527243" y="5337012"/>
            <a:ext cx="2384803" cy="984885"/>
          </a:xfrm>
          <a:prstGeom prst="rect">
            <a:avLst/>
          </a:prstGeom>
          <a:noFill/>
        </p:spPr>
        <p:txBody>
          <a:bodyPr wrap="square" lIns="91440" tIns="45720" rIns="91440" bIns="45720" rtlCol="0" anchor="t">
            <a:spAutoFit/>
          </a:bodyPr>
          <a:lstStyle/>
          <a:p>
            <a:r>
              <a:rPr lang="en-US" sz="1000" b="1" dirty="0">
                <a:solidFill>
                  <a:srgbClr val="D43900"/>
                </a:solidFill>
                <a:latin typeface="HelveticaNeueLT Pro 55 Roman" panose="020B0604020202020204" pitchFamily="34" charset="77"/>
              </a:rPr>
              <a:t>Beth Hanna</a:t>
            </a:r>
          </a:p>
          <a:p>
            <a:r>
              <a:rPr lang="en-US" sz="1000" b="1" dirty="0">
                <a:solidFill>
                  <a:srgbClr val="D43900"/>
                </a:solidFill>
                <a:latin typeface="HelveticaNeueLT Pro 55 Roman" panose="020B0604020202020204" pitchFamily="34" charset="77"/>
              </a:rPr>
              <a:t>Strategy &amp; Policy Manager</a:t>
            </a:r>
            <a:endParaRPr lang="en-US" sz="1000" dirty="0">
              <a:solidFill>
                <a:srgbClr val="454546"/>
              </a:solidFill>
              <a:latin typeface="HelveticaNeueLT Pro 55 Roman"/>
            </a:endParaRPr>
          </a:p>
          <a:p>
            <a:r>
              <a:rPr lang="en-US" sz="900" dirty="0">
                <a:solidFill>
                  <a:srgbClr val="454546"/>
                </a:solidFill>
                <a:latin typeface="HelveticaNeueLT Pro 55 Roman"/>
              </a:rPr>
              <a:t>You can contact me about CM &amp; </a:t>
            </a:r>
            <a:r>
              <a:rPr lang="en-US" sz="900" dirty="0" err="1">
                <a:solidFill>
                  <a:srgbClr val="454546"/>
                </a:solidFill>
                <a:latin typeface="HelveticaNeueLT Pro 55 Roman"/>
              </a:rPr>
              <a:t>CfD</a:t>
            </a:r>
            <a:r>
              <a:rPr lang="en-US" sz="900" dirty="0">
                <a:solidFill>
                  <a:srgbClr val="454546"/>
                </a:solidFill>
                <a:latin typeface="HelveticaNeueLT Pro 55 Roman"/>
              </a:rPr>
              <a:t> rules and policy. </a:t>
            </a:r>
          </a:p>
          <a:p>
            <a:r>
              <a:rPr lang="en-US" sz="900" dirty="0">
                <a:solidFill>
                  <a:srgbClr val="454546"/>
                </a:solidFill>
                <a:latin typeface="HelveticaNeueLT Pro 55 Roman" panose="020B0604020202020204" pitchFamily="34" charset="77"/>
                <a:hlinkClick r:id="rId22"/>
              </a:rPr>
              <a:t>bethany.hanna@nationalgrideso.com</a:t>
            </a:r>
            <a:endParaRPr lang="en-US" sz="900" dirty="0">
              <a:solidFill>
                <a:srgbClr val="454546"/>
              </a:solidFill>
              <a:latin typeface="HelveticaNeueLT Pro 55 Roman" panose="020B0604020202020204" pitchFamily="34" charset="77"/>
            </a:endParaRPr>
          </a:p>
          <a:p>
            <a:r>
              <a:rPr lang="en-US" sz="900" dirty="0">
                <a:solidFill>
                  <a:srgbClr val="454546"/>
                </a:solidFill>
                <a:latin typeface="HelveticaNeueLT Pro 55 Roman" panose="020B0604020202020204" pitchFamily="34" charset="77"/>
              </a:rPr>
              <a:t>+44 (0)</a:t>
            </a:r>
            <a:r>
              <a:rPr lang="en-GB" sz="900" dirty="0">
                <a:solidFill>
                  <a:srgbClr val="454546"/>
                </a:solidFill>
                <a:latin typeface="HelveticaNeueLT Pro 55 Roman" panose="020B0604020202020204" pitchFamily="34" charset="77"/>
              </a:rPr>
              <a:t> 77 4957 4478</a:t>
            </a:r>
            <a:endParaRPr lang="en-US" sz="900" dirty="0">
              <a:solidFill>
                <a:srgbClr val="454546"/>
              </a:solidFill>
              <a:latin typeface="HelveticaNeueLT Pro 55 Roman" panose="020B0604020202020204" pitchFamily="34" charset="77"/>
            </a:endParaRPr>
          </a:p>
        </p:txBody>
      </p:sp>
      <p:sp>
        <p:nvSpPr>
          <p:cNvPr id="7" name="Rectangle 6">
            <a:extLst>
              <a:ext uri="{FF2B5EF4-FFF2-40B4-BE49-F238E27FC236}">
                <a16:creationId xmlns:a16="http://schemas.microsoft.com/office/drawing/2014/main" id="{7EF76FB0-889B-0167-1841-7749355D7FBF}"/>
              </a:ext>
            </a:extLst>
          </p:cNvPr>
          <p:cNvSpPr/>
          <p:nvPr/>
        </p:nvSpPr>
        <p:spPr>
          <a:xfrm>
            <a:off x="8656548" y="2984741"/>
            <a:ext cx="760975" cy="870014"/>
          </a:xfrm>
          <a:prstGeom prst="rect">
            <a:avLst/>
          </a:prstGeom>
          <a:blipFill rotWithShape="1">
            <a:blip r:embed="rId23"/>
            <a:srcRect/>
            <a:stretch>
              <a:fillRect l="-17000" r="-17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41490379"/>
      </p:ext>
    </p:extLst>
  </p:cSld>
  <p:clrMapOvr>
    <a:masterClrMapping/>
  </p:clrMapOvr>
</p:sld>
</file>

<file path=ppt/theme/theme1.xml><?xml version="1.0" encoding="utf-8"?>
<a:theme xmlns:a="http://schemas.openxmlformats.org/drawingml/2006/main" name="Office Theme">
  <a:themeElements>
    <a:clrScheme name="National Grid">
      <a:dk1>
        <a:srgbClr val="000000"/>
      </a:dk1>
      <a:lt1>
        <a:srgbClr val="FFFFFF"/>
      </a:lt1>
      <a:dk2>
        <a:srgbClr val="44546A"/>
      </a:dk2>
      <a:lt2>
        <a:srgbClr val="E7E6E6"/>
      </a:lt2>
      <a:accent1>
        <a:srgbClr val="FFE600"/>
      </a:accent1>
      <a:accent2>
        <a:srgbClr val="ED7D31"/>
      </a:accent2>
      <a:accent3>
        <a:srgbClr val="F26522"/>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z="3600" b="0" i="0" dirty="0" smtClean="0">
            <a:solidFill>
              <a:schemeClr val="bg1"/>
            </a:solidFill>
            <a:latin typeface="12 pt. Helvetica* 45 Light   02" panose="02000403000000020004" pitchFamily="2" charset="0"/>
            <a:ea typeface="12 pt. Helvetica* 45 Light   02" panose="020004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00cd27-0cb2-41e6-ba4d-cc60af41b9d2">
      <UserInfo>
        <DisplayName>Markets Management Team Members</DisplayName>
        <AccountId>147</AccountId>
        <AccountType/>
      </UserInfo>
      <UserInfo>
        <DisplayName>Gareth Davies (ESO)</DisplayName>
        <AccountId>14</AccountId>
        <AccountType/>
      </UserInfo>
      <UserInfo>
        <DisplayName>Christian Parsons (ESO)</DisplayName>
        <AccountId>162</AccountId>
        <AccountType/>
      </UserInfo>
      <UserInfo>
        <DisplayName>GRP-UK-Markets-Leadership-Team Members</DisplayName>
        <AccountId>8</AccountId>
        <AccountType/>
      </UserInfo>
      <UserInfo>
        <DisplayName>Stuart Fowler (ESO)</DisplayName>
        <AccountId>176</AccountId>
        <AccountType/>
      </UserInfo>
      <UserInfo>
        <DisplayName>Karen Thompson (ESO)</DisplayName>
        <AccountId>141</AccountId>
        <AccountType/>
      </UserInfo>
      <UserInfo>
        <DisplayName>Charlotte Watts (ESO)</DisplayName>
        <AccountId>181</AccountId>
        <AccountType/>
      </UserInfo>
      <UserInfo>
        <DisplayName>Elle Van Der Watt (ESO)</DisplayName>
        <AccountId>182</AccountId>
        <AccountType/>
      </UserInfo>
      <UserInfo>
        <DisplayName>Louise Trodden (ESO)</DisplayName>
        <AccountId>161</AccountId>
        <AccountType/>
      </UserInfo>
      <UserInfo>
        <DisplayName>Caroline Birch (ESO)</DisplayName>
        <AccountId>183</AccountId>
        <AccountType/>
      </UserInfo>
      <UserInfo>
        <DisplayName>Cathy Fraser (ESO)</DisplayName>
        <AccountId>173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B1D697865825428B68240915D6AC2E" ma:contentTypeVersion="7" ma:contentTypeDescription="Create a new document." ma:contentTypeScope="" ma:versionID="cc8a89b4eea7ff7329cb34456b54c250">
  <xsd:schema xmlns:xsd="http://www.w3.org/2001/XMLSchema" xmlns:xs="http://www.w3.org/2001/XMLSchema" xmlns:p="http://schemas.microsoft.com/office/2006/metadata/properties" xmlns:ns2="c23cd50c-5264-4f4e-acc9-030e2a0f020d" xmlns:ns3="8700cd27-0cb2-41e6-ba4d-cc60af41b9d2" targetNamespace="http://schemas.microsoft.com/office/2006/metadata/properties" ma:root="true" ma:fieldsID="ac6d9729a67c413ff6be1952d2f8ffb9" ns2:_="" ns3:_="">
    <xsd:import namespace="c23cd50c-5264-4f4e-acc9-030e2a0f020d"/>
    <xsd:import namespace="8700cd27-0cb2-41e6-ba4d-cc60af41b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cd50c-5264-4f4e-acc9-030e2a0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00cd27-0cb2-41e6-ba4d-cc60af41b9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C2D95-9D3E-4309-AD12-5E1A23E95AC3}">
  <ds:schemaRefs>
    <ds:schemaRef ds:uri="http://schemas.microsoft.com/office/2006/documentManagement/types"/>
    <ds:schemaRef ds:uri="c23cd50c-5264-4f4e-acc9-030e2a0f020d"/>
    <ds:schemaRef ds:uri="http://purl.org/dc/terms/"/>
    <ds:schemaRef ds:uri="http://schemas.openxmlformats.org/package/2006/metadata/core-properties"/>
    <ds:schemaRef ds:uri="http://purl.org/dc/dcmitype/"/>
    <ds:schemaRef ds:uri="8700cd27-0cb2-41e6-ba4d-cc60af41b9d2"/>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1EE1A311-E794-4690-A7E4-16C3D35E0FE9}">
  <ds:schemaRefs>
    <ds:schemaRef ds:uri="8700cd27-0cb2-41e6-ba4d-cc60af41b9d2"/>
    <ds:schemaRef ds:uri="c23cd50c-5264-4f4e-acc9-030e2a0f02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A2410E-B9C3-40EF-A677-15AD88C557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3884</Words>
  <Application>Microsoft Office PowerPoint</Application>
  <PresentationFormat>Widescreen</PresentationFormat>
  <Paragraphs>478</Paragraphs>
  <Slides>10</Slides>
  <Notes>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vt:i4>
      </vt:variant>
    </vt:vector>
  </HeadingPairs>
  <TitlesOfParts>
    <vt:vector size="26" baseType="lpstr">
      <vt:lpstr>Arial</vt:lpstr>
      <vt:lpstr>Calibri</vt:lpstr>
      <vt:lpstr>Helvetica Neue LT W01</vt:lpstr>
      <vt:lpstr>HelveticaNeueLT Pro 45 Lt</vt:lpstr>
      <vt:lpstr>HelveticaNeueLT Pro 55 Roman</vt:lpstr>
      <vt:lpstr>HelveticaNeueLT Pro 65 Md</vt:lpstr>
      <vt:lpstr>HelveticaNeueLT Pro 95 Blk</vt:lpstr>
      <vt:lpstr>HelveticaNeueLT Std Cn</vt:lpstr>
      <vt:lpstr>HelveticaNeueLT Std Lt</vt:lpstr>
      <vt:lpstr>HelveticaNeueLT Std Med</vt:lpstr>
      <vt:lpstr>HelveticaNeueLT Std Thin</vt:lpstr>
      <vt:lpstr>HelveticaNeueLTPro-Blk</vt:lpstr>
      <vt:lpstr>HelveticaNeueLTPro-Hv</vt:lpstr>
      <vt:lpstr>HelveticaNeueLTPro-Roman</vt:lpstr>
      <vt:lpstr>Segoe UI</vt:lpstr>
      <vt:lpstr>Office Theme</vt:lpstr>
      <vt:lpstr>PowerPoint Presentation</vt:lpstr>
      <vt:lpstr>Markets Leadership Team</vt:lpstr>
      <vt:lpstr>Market Services</vt:lpstr>
      <vt:lpstr>Markets Development</vt:lpstr>
      <vt:lpstr>Flexibility Market Strategy</vt:lpstr>
      <vt:lpstr>Market Change Delivery</vt:lpstr>
      <vt:lpstr>Market Frameworks</vt:lpstr>
      <vt:lpstr>Market Requirements</vt:lpstr>
      <vt:lpstr>EMR Delivery Body</vt:lpstr>
      <vt:lpstr>EMR Modelling / Modelling &amp; Insights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Sophia Sewell</dc:creator>
  <cp:lastModifiedBy>Eloise Davies (ESO)</cp:lastModifiedBy>
  <cp:revision>2</cp:revision>
  <dcterms:created xsi:type="dcterms:W3CDTF">2020-01-24T09:38:08Z</dcterms:created>
  <dcterms:modified xsi:type="dcterms:W3CDTF">2023-11-07T09:25:41Z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0x01010007B1D697865825428B68240915D6AC2E</vt:lpwstr>
  </property>
  <property fmtid="{D5CDD505-2E9C-101B-9397-08002B2CF9AE}" pid="3" name="Order">
    <vt:r8>4489000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y fmtid="{D5CDD505-2E9C-101B-9397-08002B2CF9AE}" pid="10" name="MSIP_Label_8bd75a54-f2be-4ffa-b165-74c609d83991_Enabled">
    <vt:lpwstr>true</vt:lpwstr>
  </property>
  <property fmtid="{D5CDD505-2E9C-101B-9397-08002B2CF9AE}" pid="11" name="MSIP_Label_8bd75a54-f2be-4ffa-b165-74c609d83991_SetDate">
    <vt:lpwstr>2023-11-02T10:37:51Z</vt:lpwstr>
  </property>
  <property fmtid="{D5CDD505-2E9C-101B-9397-08002B2CF9AE}" pid="12" name="MSIP_Label_8bd75a54-f2be-4ffa-b165-74c609d83991_Method">
    <vt:lpwstr>Standard</vt:lpwstr>
  </property>
  <property fmtid="{D5CDD505-2E9C-101B-9397-08002B2CF9AE}" pid="13" name="MSIP_Label_8bd75a54-f2be-4ffa-b165-74c609d83991_Name">
    <vt:lpwstr>Internal use only</vt:lpwstr>
  </property>
  <property fmtid="{D5CDD505-2E9C-101B-9397-08002B2CF9AE}" pid="14" name="MSIP_Label_8bd75a54-f2be-4ffa-b165-74c609d83991_SiteId">
    <vt:lpwstr>f98a6a53-25f3-4212-901c-c7787fcd3495</vt:lpwstr>
  </property>
  <property fmtid="{D5CDD505-2E9C-101B-9397-08002B2CF9AE}" pid="15" name="MSIP_Label_8bd75a54-f2be-4ffa-b165-74c609d83991_ActionId">
    <vt:lpwstr>f6d295ea-e4f0-4801-9c36-d55ec9bfe4f9</vt:lpwstr>
  </property>
  <property fmtid="{D5CDD505-2E9C-101B-9397-08002B2CF9AE}" pid="16" name="MSIP_Label_8bd75a54-f2be-4ffa-b165-74c609d83991_ContentBits">
    <vt:lpwstr>0</vt:lpwstr>
  </property>
</Properties>
</file>