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  <p:sldMasterId id="2147483653" r:id="rId2"/>
  </p:sldMasterIdLst>
  <p:notesMasterIdLst>
    <p:notesMasterId r:id="rId9"/>
  </p:notesMasterIdLst>
  <p:handoutMasterIdLst>
    <p:handoutMasterId r:id="rId10"/>
  </p:handoutMasterIdLst>
  <p:sldIdLst>
    <p:sldId id="258" r:id="rId3"/>
    <p:sldId id="257" r:id="rId4"/>
    <p:sldId id="267" r:id="rId5"/>
    <p:sldId id="272" r:id="rId6"/>
    <p:sldId id="273" r:id="rId7"/>
    <p:sldId id="276" r:id="rId8"/>
  </p:sldIdLst>
  <p:sldSz cx="9144000" cy="6858000" type="screen4x3"/>
  <p:notesSz cx="7315200" cy="9601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b="1" kern="1200">
        <a:solidFill>
          <a:srgbClr val="0079C1"/>
        </a:solidFill>
        <a:latin typeface="Arial" charset="0"/>
        <a:ea typeface="ＭＳ Ｐゴシック" pitchFamily="48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rgbClr val="0079C1"/>
        </a:solidFill>
        <a:latin typeface="Arial" charset="0"/>
        <a:ea typeface="ＭＳ Ｐゴシック" pitchFamily="48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rgbClr val="0079C1"/>
        </a:solidFill>
        <a:latin typeface="Arial" charset="0"/>
        <a:ea typeface="ＭＳ Ｐゴシック" pitchFamily="48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rgbClr val="0079C1"/>
        </a:solidFill>
        <a:latin typeface="Arial" charset="0"/>
        <a:ea typeface="ＭＳ Ｐゴシック" pitchFamily="48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rgbClr val="0079C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sz="2800" b="1" kern="1200">
        <a:solidFill>
          <a:srgbClr val="0079C1"/>
        </a:solidFill>
        <a:latin typeface="Arial" charset="0"/>
        <a:ea typeface="ＭＳ Ｐゴシック" pitchFamily="48" charset="-128"/>
        <a:cs typeface="+mn-cs"/>
      </a:defRPr>
    </a:lvl6pPr>
    <a:lvl7pPr marL="2743200" algn="l" defTabSz="914400" rtl="0" eaLnBrk="1" latinLnBrk="0" hangingPunct="1">
      <a:defRPr sz="2800" b="1" kern="1200">
        <a:solidFill>
          <a:srgbClr val="0079C1"/>
        </a:solidFill>
        <a:latin typeface="Arial" charset="0"/>
        <a:ea typeface="ＭＳ Ｐゴシック" pitchFamily="48" charset="-128"/>
        <a:cs typeface="+mn-cs"/>
      </a:defRPr>
    </a:lvl7pPr>
    <a:lvl8pPr marL="3200400" algn="l" defTabSz="914400" rtl="0" eaLnBrk="1" latinLnBrk="0" hangingPunct="1">
      <a:defRPr sz="2800" b="1" kern="1200">
        <a:solidFill>
          <a:srgbClr val="0079C1"/>
        </a:solidFill>
        <a:latin typeface="Arial" charset="0"/>
        <a:ea typeface="ＭＳ Ｐゴシック" pitchFamily="48" charset="-128"/>
        <a:cs typeface="+mn-cs"/>
      </a:defRPr>
    </a:lvl8pPr>
    <a:lvl9pPr marL="3657600" algn="l" defTabSz="914400" rtl="0" eaLnBrk="1" latinLnBrk="0" hangingPunct="1">
      <a:defRPr sz="2800" b="1" kern="1200">
        <a:solidFill>
          <a:srgbClr val="0079C1"/>
        </a:solidFill>
        <a:latin typeface="Arial" charset="0"/>
        <a:ea typeface="ＭＳ Ｐゴシック" pitchFamily="4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808080"/>
    <a:srgbClr val="DC0FB2"/>
    <a:srgbClr val="199110"/>
    <a:srgbClr val="B6FF14"/>
    <a:srgbClr val="0079C1"/>
    <a:srgbClr val="FFE500"/>
    <a:srgbClr val="FD2928"/>
    <a:srgbClr val="5920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719" autoAdjust="0"/>
  </p:normalViewPr>
  <p:slideViewPr>
    <p:cSldViewPr>
      <p:cViewPr varScale="1">
        <p:scale>
          <a:sx n="38" d="100"/>
          <a:sy n="38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F51D927E-41C9-4E9F-B5A2-7186FB98F4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362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4636D7-C2E9-4A5F-9A84-3099D70C9BB5}" type="datetimeFigureOut">
              <a:rPr lang="en-GB" altLang="en-US"/>
              <a:pPr/>
              <a:t>30/08/2017</a:t>
            </a:fld>
            <a:endParaRPr lang="en-GB" altLang="en-US"/>
          </a:p>
        </p:txBody>
      </p:sp>
      <p:sp>
        <p:nvSpPr>
          <p:cNvPr id="1085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1DAD781-D7F5-46ED-AE13-87A71A08289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7473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79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41" name="Freeform 33"/>
          <p:cNvSpPr>
            <a:spLocks/>
          </p:cNvSpPr>
          <p:nvPr/>
        </p:nvSpPr>
        <p:spPr bwMode="auto">
          <a:xfrm>
            <a:off x="0" y="0"/>
            <a:ext cx="9159875" cy="2400300"/>
          </a:xfrm>
          <a:custGeom>
            <a:avLst/>
            <a:gdLst>
              <a:gd name="T0" fmla="*/ 0 w 5760"/>
              <a:gd name="T1" fmla="*/ 0 h 1512"/>
              <a:gd name="T2" fmla="*/ 0 w 5760"/>
              <a:gd name="T3" fmla="*/ 1368 h 1512"/>
              <a:gd name="T4" fmla="*/ 1008 w 5760"/>
              <a:gd name="T5" fmla="*/ 1368 h 1512"/>
              <a:gd name="T6" fmla="*/ 1152 w 5760"/>
              <a:gd name="T7" fmla="*/ 1512 h 1512"/>
              <a:gd name="T8" fmla="*/ 1296 w 5760"/>
              <a:gd name="T9" fmla="*/ 1368 h 1512"/>
              <a:gd name="T10" fmla="*/ 5760 w 5760"/>
              <a:gd name="T11" fmla="*/ 1368 h 1512"/>
              <a:gd name="T12" fmla="*/ 5760 w 5760"/>
              <a:gd name="T13" fmla="*/ 0 h 1512"/>
              <a:gd name="T14" fmla="*/ 0 w 5760"/>
              <a:gd name="T15" fmla="*/ 0 h 1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760" h="1512">
                <a:moveTo>
                  <a:pt x="0" y="0"/>
                </a:moveTo>
                <a:lnTo>
                  <a:pt x="0" y="1368"/>
                </a:lnTo>
                <a:lnTo>
                  <a:pt x="1008" y="1368"/>
                </a:lnTo>
                <a:lnTo>
                  <a:pt x="1152" y="1512"/>
                </a:lnTo>
                <a:lnTo>
                  <a:pt x="1296" y="1368"/>
                </a:lnTo>
                <a:lnTo>
                  <a:pt x="5760" y="1368"/>
                </a:lnTo>
                <a:lnTo>
                  <a:pt x="576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22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593725" y="1279525"/>
            <a:ext cx="8043863" cy="63976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3023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71500" y="5164138"/>
            <a:ext cx="8043863" cy="50323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3044" name="Line 36"/>
          <p:cNvSpPr>
            <a:spLocks noChangeShapeType="1"/>
          </p:cNvSpPr>
          <p:nvPr/>
        </p:nvSpPr>
        <p:spPr bwMode="auto">
          <a:xfrm flipH="1" flipV="1">
            <a:off x="685800" y="29718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47" name="Line 39"/>
          <p:cNvSpPr>
            <a:spLocks noChangeShapeType="1"/>
          </p:cNvSpPr>
          <p:nvPr/>
        </p:nvSpPr>
        <p:spPr bwMode="auto">
          <a:xfrm>
            <a:off x="2400300" y="43434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48" name="Line 40"/>
          <p:cNvSpPr>
            <a:spLocks noChangeShapeType="1"/>
          </p:cNvSpPr>
          <p:nvPr/>
        </p:nvSpPr>
        <p:spPr bwMode="auto">
          <a:xfrm flipH="1">
            <a:off x="685800" y="43434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49" name="Line 41"/>
          <p:cNvSpPr>
            <a:spLocks noChangeShapeType="1"/>
          </p:cNvSpPr>
          <p:nvPr/>
        </p:nvSpPr>
        <p:spPr bwMode="auto">
          <a:xfrm flipV="1">
            <a:off x="2400300" y="2971800"/>
            <a:ext cx="457200" cy="3429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028700" y="3216275"/>
            <a:ext cx="1439863" cy="12414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r>
              <a:rPr lang="en-GB" altLang="en-US" sz="1000">
                <a:solidFill>
                  <a:schemeClr val="tx2"/>
                </a:solidFill>
              </a:rPr>
              <a:t>Place your chosen image here. The four corners must just cover the arrow tips. For covers, the three pictures should be the same size and in a straight line.   </a:t>
            </a:r>
            <a:endParaRPr lang="en-GB" altLang="en-US"/>
          </a:p>
        </p:txBody>
      </p:sp>
      <p:pic>
        <p:nvPicPr>
          <p:cNvPr id="43052" name="Picture 44" descr="National_Grid_logo_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12D018-8034-4AD2-BFA8-525E6158A2E7}" type="datetime1">
              <a:rPr lang="en-US" altLang="en-US"/>
              <a:pPr/>
              <a:t>8/30/2017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E53B5-B12D-4D33-BEDE-054A6DAF26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1433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4325" y="762000"/>
            <a:ext cx="2022475" cy="5372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3725" y="762000"/>
            <a:ext cx="5918200" cy="5372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C941CE-D238-4904-8B5B-6E3D246D39D9}" type="datetime1">
              <a:rPr lang="en-US" altLang="en-US"/>
              <a:pPr/>
              <a:t>8/30/2017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28C45-5854-4AF1-A2EC-D8B95AB4BC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065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762000"/>
            <a:ext cx="8093075" cy="5191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4875" y="1485900"/>
            <a:ext cx="396875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196E49B-1B6C-4121-AA68-453D4417681A}" type="datetime1">
              <a:rPr lang="en-US" altLang="en-US"/>
              <a:pPr/>
              <a:t>8/30/2017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81750"/>
            <a:ext cx="2133600" cy="361950"/>
          </a:xfrm>
        </p:spPr>
        <p:txBody>
          <a:bodyPr/>
          <a:lstStyle>
            <a:lvl1pPr>
              <a:defRPr/>
            </a:lvl1pPr>
          </a:lstStyle>
          <a:p>
            <a:fld id="{9B2E95D7-5EAA-4349-9C00-85B8BF2E19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1118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79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Freeform 2"/>
          <p:cNvSpPr>
            <a:spLocks/>
          </p:cNvSpPr>
          <p:nvPr/>
        </p:nvSpPr>
        <p:spPr bwMode="auto">
          <a:xfrm>
            <a:off x="0" y="0"/>
            <a:ext cx="9159875" cy="2400300"/>
          </a:xfrm>
          <a:custGeom>
            <a:avLst/>
            <a:gdLst>
              <a:gd name="T0" fmla="*/ 0 w 5760"/>
              <a:gd name="T1" fmla="*/ 0 h 1512"/>
              <a:gd name="T2" fmla="*/ 0 w 5760"/>
              <a:gd name="T3" fmla="*/ 1368 h 1512"/>
              <a:gd name="T4" fmla="*/ 1008 w 5760"/>
              <a:gd name="T5" fmla="*/ 1368 h 1512"/>
              <a:gd name="T6" fmla="*/ 1152 w 5760"/>
              <a:gd name="T7" fmla="*/ 1512 h 1512"/>
              <a:gd name="T8" fmla="*/ 1296 w 5760"/>
              <a:gd name="T9" fmla="*/ 1368 h 1512"/>
              <a:gd name="T10" fmla="*/ 5760 w 5760"/>
              <a:gd name="T11" fmla="*/ 1368 h 1512"/>
              <a:gd name="T12" fmla="*/ 5760 w 5760"/>
              <a:gd name="T13" fmla="*/ 0 h 1512"/>
              <a:gd name="T14" fmla="*/ 0 w 5760"/>
              <a:gd name="T15" fmla="*/ 0 h 1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760" h="1512">
                <a:moveTo>
                  <a:pt x="0" y="0"/>
                </a:moveTo>
                <a:lnTo>
                  <a:pt x="0" y="1368"/>
                </a:lnTo>
                <a:lnTo>
                  <a:pt x="1008" y="1368"/>
                </a:lnTo>
                <a:lnTo>
                  <a:pt x="1152" y="1512"/>
                </a:lnTo>
                <a:lnTo>
                  <a:pt x="1296" y="1368"/>
                </a:lnTo>
                <a:lnTo>
                  <a:pt x="5760" y="1368"/>
                </a:lnTo>
                <a:lnTo>
                  <a:pt x="576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593725" y="1279525"/>
            <a:ext cx="8043863" cy="63976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71500" y="2882900"/>
            <a:ext cx="8043863" cy="50323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pic>
        <p:nvPicPr>
          <p:cNvPr id="101383" name="Picture 7" descr="National_Grid_logo_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BE3DEF-0441-4D07-ADA3-5D6BA95DEB96}" type="datetime1">
              <a:rPr lang="en-US" altLang="en-US"/>
              <a:pPr/>
              <a:t>8/30/2017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3198B-B246-4EB0-879F-AA70EA73AD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67041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2E2D0A-3766-4FB6-AF68-7917DEC3785F}" type="datetime1">
              <a:rPr lang="en-US" altLang="en-US"/>
              <a:pPr/>
              <a:t>8/30/2017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630535-720F-45A4-94B6-A7D21363CD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57850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364220-99A2-40AE-A0FA-1602194E5FA5}" type="datetime1">
              <a:rPr lang="en-US" altLang="en-US"/>
              <a:pPr/>
              <a:t>8/30/2017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2F9FE-BC1B-4345-BA78-42F514E432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0847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B2DFEE-1832-42B8-A121-3862322F34C2}" type="datetime1">
              <a:rPr lang="en-US" altLang="en-US"/>
              <a:pPr/>
              <a:t>8/30/2017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46FC2-EA5F-4D6D-AC96-BFA333FC75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2554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220B6C-FBD4-43FF-BEF7-E33C4C3BBFCB}" type="datetime1">
              <a:rPr lang="en-US" altLang="en-US"/>
              <a:pPr/>
              <a:t>8/30/2017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03B38-D54F-4687-B8EC-D292B4C5E6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82190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DB231A-FB30-4CD6-B833-B31B1C7FB3D0}" type="datetime1">
              <a:rPr lang="en-US" altLang="en-US"/>
              <a:pPr/>
              <a:t>8/30/2017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B35E0-FACB-4733-A548-9EA8292527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415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46E1F0-623A-4C5B-90A5-36EBFAE434AB}" type="datetime1">
              <a:rPr lang="en-US" altLang="en-US"/>
              <a:pPr/>
              <a:t>8/30/2017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22DBF-8EC6-477A-9658-8FB444A221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17153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AAA907-BCD4-4353-B2AF-11BE3E02894E}" type="datetime1">
              <a:rPr lang="en-US" altLang="en-US"/>
              <a:pPr/>
              <a:t>8/30/2017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2F1CBB-9CE5-4752-8997-7F8056D4D7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81016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858F6D-24FB-49CA-B23D-68A0579F173E}" type="datetime1">
              <a:rPr lang="en-US" altLang="en-US"/>
              <a:pPr/>
              <a:t>8/30/2017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42DFB-179D-40A0-BFA3-5F1CF89A19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25463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A131F2-9290-4D10-BA27-C0C3795462F2}" type="datetime1">
              <a:rPr lang="en-US" altLang="en-US"/>
              <a:pPr/>
              <a:t>8/30/2017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1705F-48B8-41E6-9C41-CCA8E0806B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15654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4325" y="762000"/>
            <a:ext cx="2022475" cy="5372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3725" y="762000"/>
            <a:ext cx="5918200" cy="5372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288DDB-B544-48A7-8CF2-CC6262E7EAD4}" type="datetime1">
              <a:rPr lang="en-US" altLang="en-US"/>
              <a:pPr/>
              <a:t>8/30/2017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9BA24-3D25-4F7D-B934-DF4A08A28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9173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7A48B4-BB78-46CC-B969-808D1564B52C}" type="datetime1">
              <a:rPr lang="en-US" altLang="en-US"/>
              <a:pPr/>
              <a:t>8/30/2017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DCCD8E-500A-45BE-ABC1-53A34A89DE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5606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8EABA4-F7F4-4DC1-B658-582869EBD2BC}" type="datetime1">
              <a:rPr lang="en-US" altLang="en-US"/>
              <a:pPr/>
              <a:t>8/30/2017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CF913C-F926-4E90-BFF5-BA30AB6252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700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3EAE7B-C179-44AB-851E-D8D384765A44}" type="datetime1">
              <a:rPr lang="en-US" altLang="en-US"/>
              <a:pPr/>
              <a:t>8/30/2017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EDC28-513D-4094-922A-710C8CE9C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124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D0F172-6655-45A0-889F-72E40AF71652}" type="datetime1">
              <a:rPr lang="en-US" altLang="en-US"/>
              <a:pPr/>
              <a:t>8/30/2017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4FB411-A86D-45CF-BBDA-289A662761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7099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7051A4-9538-45FF-9DF3-224A8C9B4CD9}" type="datetime1">
              <a:rPr lang="en-US" altLang="en-US"/>
              <a:pPr/>
              <a:t>8/30/2017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9C2CA-5D26-4440-AE91-A84589D66E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6238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F596DC-A766-4F1C-BB4E-03549DC6C0DA}" type="datetime1">
              <a:rPr lang="en-US" altLang="en-US"/>
              <a:pPr/>
              <a:t>8/30/2017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93DC3-0C9C-4F96-855F-39D5032D2C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5429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B9E828-A728-4E2C-850C-0852E3BB66D5}" type="datetime1">
              <a:rPr lang="en-US" altLang="en-US"/>
              <a:pPr/>
              <a:t>8/30/2017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B5344-8B30-41DB-88FD-1A93295E68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8200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B1787B3-2EF3-41EE-906B-BEF1C157F6BA}" type="datetime1">
              <a:rPr lang="en-US" altLang="en-US"/>
              <a:pPr/>
              <a:t>8/30/2017</a:t>
            </a:fld>
            <a:endParaRPr lang="en-US" alt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3835C2-0742-4028-945E-670AE96F878B}" type="slidenum">
              <a:rPr lang="en-US" altLang="en-US"/>
              <a:pPr/>
              <a:t>‹#›</a:t>
            </a:fld>
            <a:endParaRPr lang="en-US" alt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700088" y="1382713"/>
            <a:ext cx="7999412" cy="1587"/>
          </a:xfrm>
          <a:prstGeom prst="line">
            <a:avLst/>
          </a:prstGeom>
          <a:ln w="19050" cap="flat" cmpd="sng" algn="ctr">
            <a:solidFill>
              <a:srgbClr val="2478C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93725" y="762000"/>
            <a:ext cx="8093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3725" y="1485900"/>
            <a:ext cx="80899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32795" name="Picture 27" descr="National_Grid_logo_blu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75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200">
          <a:solidFill>
            <a:schemeClr val="tx2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000">
          <a:solidFill>
            <a:schemeClr val="tx2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>
          <a:solidFill>
            <a:schemeClr val="tx2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F1120B6-2919-493B-AC3D-344EE82D0C8C}" type="datetime1">
              <a:rPr lang="en-US" altLang="en-US"/>
              <a:pPr/>
              <a:t>8/30/2017</a:t>
            </a:fld>
            <a:endParaRPr lang="en-US" alt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1A35D4-7D09-4CC6-8C82-4B1644623D4E}" type="slidenum">
              <a:rPr lang="en-US" altLang="en-US"/>
              <a:pPr/>
              <a:t>‹#›</a:t>
            </a:fld>
            <a:endParaRPr lang="en-US" alt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700088" y="1382713"/>
            <a:ext cx="7999412" cy="1587"/>
          </a:xfrm>
          <a:prstGeom prst="line">
            <a:avLst/>
          </a:prstGeom>
          <a:ln w="19050" cap="flat" cmpd="sng" algn="ctr">
            <a:solidFill>
              <a:srgbClr val="2478C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35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93725" y="762000"/>
            <a:ext cx="8093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03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3725" y="1485900"/>
            <a:ext cx="80899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0363" name="Picture 11" descr="National_Grid_logo_blu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200">
          <a:solidFill>
            <a:schemeClr val="tx2"/>
          </a:solidFill>
          <a:latin typeface="+mn-lt"/>
          <a:ea typeface="+mn-ea"/>
        </a:defRPr>
      </a:lvl2pPr>
      <a:lvl3pPr marL="11430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000">
          <a:solidFill>
            <a:schemeClr val="tx2"/>
          </a:solidFill>
          <a:latin typeface="+mn-lt"/>
          <a:ea typeface="+mn-ea"/>
        </a:defRPr>
      </a:lvl3pPr>
      <a:lvl4pPr marL="16002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>
          <a:solidFill>
            <a:schemeClr val="tx2"/>
          </a:solidFill>
          <a:latin typeface="+mn-lt"/>
          <a:ea typeface="+mn-ea"/>
        </a:defRPr>
      </a:lvl4pPr>
      <a:lvl5pPr marL="20574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5pPr>
      <a:lvl6pPr marL="25146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6pPr>
      <a:lvl7pPr marL="29718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7pPr>
      <a:lvl8pPr marL="34290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8pPr>
      <a:lvl9pPr marL="38862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93725" y="691466"/>
            <a:ext cx="8043863" cy="1815882"/>
          </a:xfrm>
        </p:spPr>
        <p:txBody>
          <a:bodyPr/>
          <a:lstStyle/>
          <a:p>
            <a:r>
              <a:rPr lang="en-US" altLang="en-US" dirty="0" smtClean="0"/>
              <a:t>GC0104 Proposal </a:t>
            </a:r>
            <a:br>
              <a:rPr lang="en-US" altLang="en-US" dirty="0" smtClean="0"/>
            </a:br>
            <a:r>
              <a:rPr lang="en-GB" dirty="0" smtClean="0"/>
              <a:t>EU </a:t>
            </a:r>
            <a:r>
              <a:rPr lang="en-GB" dirty="0"/>
              <a:t>Connection Codes GB Implementation – Demand Connection </a:t>
            </a:r>
            <a:r>
              <a:rPr lang="en-GB" dirty="0" smtClean="0"/>
              <a:t>Code</a:t>
            </a:r>
            <a:br>
              <a:rPr lang="en-GB" dirty="0" smtClean="0"/>
            </a:br>
            <a:endParaRPr lang="en-US" altLang="en-US" dirty="0"/>
          </a:p>
        </p:txBody>
      </p:sp>
      <p:sp>
        <p:nvSpPr>
          <p:cNvPr id="66571" name="Rectangle 1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Grid Code Review Panel</a:t>
            </a:r>
          </a:p>
          <a:p>
            <a:r>
              <a:rPr lang="en-US" altLang="en-US" dirty="0" smtClean="0"/>
              <a:t>16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August 2017</a:t>
            </a:r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2489-82E1-495F-ADA8-4202ECEA87E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Objective and Defect</a:t>
            </a:r>
            <a:endParaRPr lang="en-US" altLang="en-US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lnSpc>
                <a:spcPct val="125000"/>
              </a:lnSpc>
            </a:pPr>
            <a:r>
              <a:rPr lang="en-US" altLang="en-US" sz="2400" dirty="0" smtClean="0"/>
              <a:t>Objective: Comply </a:t>
            </a:r>
            <a:r>
              <a:rPr lang="en-US" sz="2400" dirty="0" smtClean="0"/>
              <a:t>with legally binding decisions of the European Commission and/or the Agency</a:t>
            </a:r>
          </a:p>
          <a:p>
            <a:pPr marL="742950" lvl="2" indent="-342900">
              <a:lnSpc>
                <a:spcPct val="125000"/>
              </a:lnSpc>
            </a:pPr>
            <a:r>
              <a:rPr lang="en-US" altLang="en-US" dirty="0" smtClean="0"/>
              <a:t>DCC is one of the three European Connection Codes and needs to be implemented in GB by September 2018.</a:t>
            </a:r>
          </a:p>
          <a:p>
            <a:pPr marL="342900" lvl="1" indent="-342900">
              <a:lnSpc>
                <a:spcPct val="125000"/>
              </a:lnSpc>
            </a:pPr>
            <a:r>
              <a:rPr lang="en-US" altLang="en-US" sz="2400" dirty="0" smtClean="0"/>
              <a:t>Defect: GC0091 Work Group identified requirements in DCC that either don’t currently exist in the Grid Code or there are conflicting requirements in the Grid Code.  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2489-82E1-495F-ADA8-4202ECEA87E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Solution</a:t>
            </a:r>
            <a:endParaRPr lang="en-US" altLang="en-US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lnSpc>
                <a:spcPct val="125000"/>
              </a:lnSpc>
            </a:pPr>
            <a:r>
              <a:rPr lang="en-US" altLang="en-US" dirty="0" smtClean="0"/>
              <a:t>GC0104 will use the code mapping produced in GC0091 to identify and implement the specific requirements from DCC into the Grid Code to be compliant with EU law. </a:t>
            </a:r>
          </a:p>
        </p:txBody>
      </p:sp>
    </p:spTree>
    <p:extLst>
      <p:ext uri="{BB962C8B-B14F-4D97-AF65-F5344CB8AC3E}">
        <p14:creationId xmlns:p14="http://schemas.microsoft.com/office/powerpoint/2010/main" val="16214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16013"/>
            <a:ext cx="8097838" cy="523875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/>
              <a:t>Code Administrator </a:t>
            </a:r>
            <a:endParaRPr lang="en-US" altLang="en-US" sz="2000" b="0" smtClean="0">
              <a:solidFill>
                <a:srgbClr val="0070C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5078413"/>
            <a:ext cx="8043863" cy="942975"/>
          </a:xfrm>
        </p:spPr>
        <p:txBody>
          <a:bodyPr/>
          <a:lstStyle/>
          <a:p>
            <a:r>
              <a:rPr lang="en-US" altLang="en-US" dirty="0" smtClean="0"/>
              <a:t>Chrissie Brown</a:t>
            </a:r>
          </a:p>
          <a:p>
            <a:r>
              <a:rPr lang="en-US" altLang="en-US" dirty="0" smtClean="0"/>
              <a:t>16/08/2017</a:t>
            </a:r>
          </a:p>
        </p:txBody>
      </p:sp>
      <p:pic>
        <p:nvPicPr>
          <p:cNvPr id="10244" name="Picture 4" descr="NG_LIBRARY_US_D5-406_T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025" y="2971800"/>
            <a:ext cx="21717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SI0443 XA1H8825_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7" r="13043" b="2174"/>
          <a:stretch>
            <a:fillRect/>
          </a:stretch>
        </p:blipFill>
        <p:spPr bwMode="auto">
          <a:xfrm>
            <a:off x="5435600" y="2971800"/>
            <a:ext cx="21717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976563"/>
            <a:ext cx="2303462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955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24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22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20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0079C1"/>
              </a:buClr>
              <a:buFont typeface="Wingdings 2" pitchFamily="18" charset="2"/>
              <a:buChar char="¾"/>
              <a:defRPr sz="1600">
                <a:solidFill>
                  <a:schemeClr val="tx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</a:pPr>
            <a:fld id="{F9137200-BB05-4A51-80CB-27CDE3D22CC2}" type="slidenum">
              <a:rPr lang="en-US" altLang="en-US" sz="1200" smtClean="0">
                <a:solidFill>
                  <a:srgbClr val="0079C1"/>
                </a:solidFill>
              </a:rPr>
              <a:pPr eaLnBrk="1" hangingPunct="1">
                <a:spcAft>
                  <a:spcPct val="0"/>
                </a:spcAft>
                <a:buClrTx/>
                <a:buFontTx/>
                <a:buNone/>
              </a:pPr>
              <a:t>5</a:t>
            </a:fld>
            <a:endParaRPr lang="en-US" altLang="en-US" sz="1200" smtClean="0">
              <a:solidFill>
                <a:srgbClr val="0079C1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593725" y="334963"/>
            <a:ext cx="6149975" cy="946150"/>
          </a:xfrm>
        </p:spPr>
        <p:txBody>
          <a:bodyPr/>
          <a:lstStyle/>
          <a:p>
            <a:pPr eaLnBrk="1" hangingPunct="1"/>
            <a:r>
              <a:rPr lang="en-GB" altLang="en-US" smtClean="0"/>
              <a:t>Code Administrator Proposed Progression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The Panel is asked to agree: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GB" dirty="0"/>
              <a:t>This modification should: </a:t>
            </a:r>
          </a:p>
          <a:p>
            <a:pPr lvl="1">
              <a:defRPr/>
            </a:pPr>
            <a:r>
              <a:rPr lang="en-US" dirty="0" smtClean="0"/>
              <a:t>be </a:t>
            </a:r>
            <a:r>
              <a:rPr lang="en-US" dirty="0"/>
              <a:t>assessed by a </a:t>
            </a:r>
            <a:r>
              <a:rPr lang="en-US" dirty="0" smtClean="0"/>
              <a:t>Workgroup and where these discussions should be held:</a:t>
            </a:r>
          </a:p>
          <a:p>
            <a:pPr lvl="2">
              <a:defRPr/>
            </a:pPr>
            <a:r>
              <a:rPr lang="en-US" dirty="0"/>
              <a:t>Workgroup day </a:t>
            </a:r>
          </a:p>
          <a:p>
            <a:pPr lvl="2">
              <a:defRPr/>
            </a:pPr>
            <a:r>
              <a:rPr lang="en-US" dirty="0"/>
              <a:t>Separate  Workgroup  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Terms of Reference for the Workgroup </a:t>
            </a:r>
            <a:endParaRPr lang="en-US" dirty="0"/>
          </a:p>
          <a:p>
            <a:pPr marL="457200" lvl="1" indent="0">
              <a:buFont typeface="Wingdings 2" pitchFamily="18" charset="2"/>
              <a:buNone/>
              <a:defRPr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27198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2489-82E1-495F-ADA8-4202ECEA87E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Proposed Timeline</a:t>
            </a:r>
            <a:endParaRPr lang="en-US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083628"/>
              </p:ext>
            </p:extLst>
          </p:nvPr>
        </p:nvGraphicFramePr>
        <p:xfrm>
          <a:off x="683568" y="1556792"/>
          <a:ext cx="7920880" cy="5180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2688"/>
                <a:gridCol w="172819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Milestones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Dates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Workgroup Meeting </a:t>
                      </a:r>
                      <a:r>
                        <a:rPr kumimoji="0" lang="en-GB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1 - technical requirements on transmission-connect demand facilities</a:t>
                      </a:r>
                      <a:endParaRPr kumimoji="0" lang="en-GB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September 2017</a:t>
                      </a:r>
                      <a:endParaRPr kumimoji="0" lang="en-GB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Workgroup Meeting </a:t>
                      </a:r>
                      <a:r>
                        <a:rPr kumimoji="0" lang="en-GB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2 - technical requirements on facilities providing demand-side response</a:t>
                      </a:r>
                      <a:endParaRPr kumimoji="0" lang="en-GB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October 2017 </a:t>
                      </a:r>
                      <a:endParaRPr kumimoji="0" lang="en-GB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Workgroup Meeting </a:t>
                      </a:r>
                      <a:r>
                        <a:rPr kumimoji="0" lang="en-GB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3 - alternative proposals and final run-through of workgroup report </a:t>
                      </a:r>
                      <a:endParaRPr kumimoji="0" lang="en-GB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November 2017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Workgroup Consultation (15 Working days)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November 2017</a:t>
                      </a:r>
                      <a:endParaRPr kumimoji="0" lang="en-GB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Workgroup Meeting 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December 2017</a:t>
                      </a:r>
                      <a:endParaRPr kumimoji="0" lang="en-GB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Workgroup Report presented to Panel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January 2018</a:t>
                      </a:r>
                      <a:endParaRPr kumimoji="0" lang="en-GB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Code Administration Consultation Report issued to the Industry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January 2018 </a:t>
                      </a:r>
                      <a:endParaRPr kumimoji="0" lang="en-GB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Draft Final Modification Report presented to Panel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February 2018 </a:t>
                      </a:r>
                      <a:endParaRPr kumimoji="0" lang="en-GB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Modification Panel Recommendation vote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February 2018</a:t>
                      </a:r>
                      <a:endParaRPr kumimoji="0" lang="en-GB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Final Modification Report issued the Authority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March 2018 </a:t>
                      </a:r>
                      <a:endParaRPr kumimoji="0" lang="en-GB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Authority </a:t>
                      </a:r>
                      <a:r>
                        <a:rPr kumimoji="0" lang="en-GB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decision</a:t>
                      </a:r>
                      <a:endParaRPr kumimoji="0" lang="en-GB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April 2018 </a:t>
                      </a:r>
                      <a:endParaRPr kumimoji="0" lang="en-GB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Decision implemented in Grid Code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GB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May 2018 </a:t>
                      </a:r>
                      <a:endParaRPr kumimoji="0" lang="en-GB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476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tional_grid branding">
  <a:themeElements>
    <a:clrScheme name="NG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AED9"/>
      </a:accent1>
      <a:accent2>
        <a:srgbClr val="52DA3F"/>
      </a:accent2>
      <a:accent3>
        <a:srgbClr val="FFFFFF"/>
      </a:accent3>
      <a:accent4>
        <a:srgbClr val="000000"/>
      </a:accent4>
      <a:accent5>
        <a:srgbClr val="AAD3E9"/>
      </a:accent5>
      <a:accent6>
        <a:srgbClr val="49C538"/>
      </a:accent6>
      <a:hlink>
        <a:srgbClr val="FF7800"/>
      </a:hlink>
      <a:folHlink>
        <a:srgbClr val="00B090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G Blank">
  <a:themeElements>
    <a:clrScheme name="NG 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AED9"/>
      </a:accent1>
      <a:accent2>
        <a:srgbClr val="52DA3F"/>
      </a:accent2>
      <a:accent3>
        <a:srgbClr val="FFFFFF"/>
      </a:accent3>
      <a:accent4>
        <a:srgbClr val="000000"/>
      </a:accent4>
      <a:accent5>
        <a:srgbClr val="AAD3E9"/>
      </a:accent5>
      <a:accent6>
        <a:srgbClr val="49C538"/>
      </a:accent6>
      <a:hlink>
        <a:srgbClr val="FF7800"/>
      </a:hlink>
      <a:folHlink>
        <a:srgbClr val="00B090"/>
      </a:folHlink>
    </a:clrScheme>
    <a:fontScheme name="NG 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NG 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national_grid branding</Template>
  <TotalTime>394</TotalTime>
  <Words>259</Words>
  <Application>Microsoft Office PowerPoint</Application>
  <PresentationFormat>On-screen Show (4:3)</PresentationFormat>
  <Paragraphs>50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national_grid branding</vt:lpstr>
      <vt:lpstr>NG Blank</vt:lpstr>
      <vt:lpstr>GC0104 Proposal  EU Connection Codes GB Implementation – Demand Connection Code </vt:lpstr>
      <vt:lpstr>Objective and Defect</vt:lpstr>
      <vt:lpstr>Solution</vt:lpstr>
      <vt:lpstr>Code Administrator </vt:lpstr>
      <vt:lpstr>Code Administrator Proposed Progression</vt:lpstr>
      <vt:lpstr>Proposed Timeline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instructions</dc:title>
  <dc:creator>National Grid</dc:creator>
  <cp:lastModifiedBy>National Grid</cp:lastModifiedBy>
  <cp:revision>6</cp:revision>
  <cp:lastPrinted>2010-07-28T13:37:48Z</cp:lastPrinted>
  <dcterms:created xsi:type="dcterms:W3CDTF">2017-08-11T12:17:09Z</dcterms:created>
  <dcterms:modified xsi:type="dcterms:W3CDTF">2017-08-30T12:28:33Z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1722104698</vt:i4>
  </property>
  <property fmtid="{D5CDD505-2E9C-101B-9397-08002B2CF9AE}" pid="3" name="_NewReviewCycle">
    <vt:lpwstr/>
  </property>
  <property fmtid="{D5CDD505-2E9C-101B-9397-08002B2CF9AE}" pid="4" name="_EmailSubject">
    <vt:lpwstr>GC0104 Proposal Slides for GCRP</vt:lpwstr>
  </property>
  <property fmtid="{D5CDD505-2E9C-101B-9397-08002B2CF9AE}" pid="5" name="_AuthorEmail">
    <vt:lpwstr>RACHEL.WOODBRIDGESTOCKS@nationalgrid.com</vt:lpwstr>
  </property>
  <property fmtid="{D5CDD505-2E9C-101B-9397-08002B2CF9AE}" pid="6" name="_AuthorEmailDisplayName">
    <vt:lpwstr>WoodbridgeStocks, Rachel</vt:lpwstr>
  </property>
</Properties>
</file>